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deck: the ARERR is one of two annual reports every U.S. commercial nuclear plant files with the NRC. This briefing covers its definition, regulatory basis, contents, dose-compliance numbers, and why regulators, industry, and the public all rely on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Emphasize: the ARERR is not voluntary and not a summary — it is the legally required, auditable record of routine radioactive releases. Note the dual nature: quantities released AND resulting public doses. The Turkey Point figure illustrates how far below limits actual doses are.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stack bottom-up: statute-level regs define WHAT must be controlled and reported; RG 1.21 defines HOW it is reported; plant documents (ODCM/TS/PCP) implement it. The ARERR is where all three layers converge into a single submission.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Key message: the ARERR serves three masters at once — the regulator (compliance/oversight), the licensee (proof of ALARA performance), and the public (verifiable data). The 2007 NRC summary series turns individual reports into industry-level trend intelligence.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the gaseous half of the source term: category-by-category activity, batch vs continuous, quarterly granularity, and explicit uncertainty. Mention that 'ND' (&lt;LLD) results are reported honestly — the report is a measurement record, not a marketing document.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liquid pathway with its stricter sampling cadence, then solid waste — a point many readers miss: the ARERR's scope is all radioactive material leaving the site, which is why LLW shipments appear in an 'effluent' report.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executives ask for. Three takeaways: (1) limits are tiny fractions of natural background; (2) compliance is demonstrated against multiple overlapping standards — Appendix I quarterly and annual objectives plus EPA 40 CFR 190; (3) the 'critical receptor' concept shows the analysis is conservative, aimed at the most vulnerable nearby individual.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Stress that the narrative sections are where problems live: a reader auditing a plant's radiological performance reads the abnormal-release section, met-data recovery, monitor inoperability, and errata before the curie tables. Turkey Point's sub-90% met recovery is a good example of the report surfacing — not hiding — deficiencies.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Analogy: the ARERR is the plant's 'expense ledger' of releases; the AREOR is the 'bank statement' from the environment. Regulators expect the two to agree — a mismatch would signal a monitoring or modeling problem worth investigating.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by reframing the ARERR: it is simultaneously a compliance artifact, an engineering measurement record, and an open dataset. For anyone assessing a plant's radiological stewardship — investor, regulator, journalist, or neighbor — it is the first document to pull from ADAMS.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395728"/>
            <a:ext cx="12191695" cy="17780"/>
          </a:xfrm>
          <a:prstGeom prst="rect">
            <a:avLst/>
          </a:prstGeom>
          <a:solidFill>
            <a:srgbClr val="2A44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10607040" cy="365760"/>
          </a:xfrm>
          <a:prstGeom prst="rect">
            <a:avLst/>
          </a:prstGeom>
          <a:noFill/>
        </p:spPr>
        <p:txBody>
          <a:bodyPr wrap="square" anchor="t" lIns="0" rIns="0" tIns="0" bIns="0">
            <a:spAutoFit/>
          </a:bodyPr>
          <a:lstStyle/>
          <a:p>
            <a:r>
              <a:rPr sz="1300" b="1" i="0">
                <a:solidFill>
                  <a:srgbClr val="E8A33D"/>
                </a:solidFill>
                <a:latin typeface="Calibri"/>
              </a:rPr>
              <a:t>EXPERT BRIEFING · U.S. NUCLEAR REGULATORY FRAMEWORK</a:t>
            </a:r>
          </a:p>
        </p:txBody>
      </p:sp>
      <p:sp>
        <p:nvSpPr>
          <p:cNvPr id="5" name="TextBox 4"/>
          <p:cNvSpPr txBox="1"/>
          <p:nvPr/>
        </p:nvSpPr>
        <p:spPr>
          <a:xfrm>
            <a:off x="822960" y="1554480"/>
            <a:ext cx="10607040" cy="1737360"/>
          </a:xfrm>
          <a:prstGeom prst="rect">
            <a:avLst/>
          </a:prstGeom>
          <a:noFill/>
        </p:spPr>
        <p:txBody>
          <a:bodyPr wrap="square" anchor="t" lIns="0" rIns="0" tIns="0" bIns="0">
            <a:spAutoFit/>
          </a:bodyPr>
          <a:lstStyle/>
          <a:p>
            <a:r>
              <a:rPr sz="4000" b="1" i="0">
                <a:solidFill>
                  <a:srgbClr val="FFFFFF"/>
                </a:solidFill>
                <a:latin typeface="Calibri"/>
              </a:rPr>
              <a:t>The Annual Radioactive Effluent Release Report (ARERR)</a:t>
            </a:r>
          </a:p>
        </p:txBody>
      </p:sp>
      <p:sp>
        <p:nvSpPr>
          <p:cNvPr id="6" name="TextBox 5"/>
          <p:cNvSpPr txBox="1"/>
          <p:nvPr/>
        </p:nvSpPr>
        <p:spPr>
          <a:xfrm>
            <a:off x="822960" y="2743200"/>
            <a:ext cx="10607040" cy="1097280"/>
          </a:xfrm>
          <a:prstGeom prst="rect">
            <a:avLst/>
          </a:prstGeom>
          <a:noFill/>
        </p:spPr>
        <p:txBody>
          <a:bodyPr wrap="square" anchor="t" lIns="0" rIns="0" tIns="0" bIns="0">
            <a:spAutoFit/>
          </a:bodyPr>
          <a:lstStyle/>
          <a:p>
            <a:r>
              <a:rPr sz="1800" b="0" i="0">
                <a:solidFill>
                  <a:srgbClr val="BFCFE0"/>
                </a:solidFill>
                <a:latin typeface="Calibri"/>
              </a:rPr>
              <a:t>What it is, what it contains, and why it is the accountability document of record for radioactive releases from U.S. nuclear power plants</a:t>
            </a:r>
          </a:p>
        </p:txBody>
      </p:sp>
      <p:sp>
        <p:nvSpPr>
          <p:cNvPr id="7" name="Rectangle 6"/>
          <p:cNvSpPr/>
          <p:nvPr/>
        </p:nvSpPr>
        <p:spPr>
          <a:xfrm>
            <a:off x="841248" y="3977639"/>
            <a:ext cx="1920240" cy="3302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5806440"/>
            <a:ext cx="10607040" cy="731520"/>
          </a:xfrm>
          <a:prstGeom prst="rect">
            <a:avLst/>
          </a:prstGeom>
          <a:noFill/>
        </p:spPr>
        <p:txBody>
          <a:bodyPr wrap="square" anchor="t" lIns="0" rIns="0" tIns="0" bIns="0">
            <a:spAutoFit/>
          </a:bodyPr>
          <a:lstStyle/>
          <a:p>
            <a:r>
              <a:rPr sz="1300" b="0" i="0">
                <a:solidFill>
                  <a:srgbClr val="9FB4CC"/>
                </a:solidFill>
                <a:latin typeface="Calibri"/>
              </a:rPr>
              <a:t>October 2026</a:t>
            </a:r>
          </a:p>
          <a:p>
            <a:r>
              <a:rPr sz="1100" b="0" i="0">
                <a:solidFill>
                  <a:srgbClr val="7E93AB"/>
                </a:solidFill>
                <a:latin typeface="Calibri"/>
              </a:rPr>
              <a:t>Built on 10 CFR 50.36a · 10 CFR 50 Appendix I · 40 CFR 190 · NRC Regulatory Guide 1.21, Rev. 2 · plant ARERRs in ADAMS (e.g., Turkey Point, Oyster Creek — CY2025)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DEFINITION &amp; PURPOSE</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What the ARERR Is</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1</a:t>
            </a:r>
          </a:p>
        </p:txBody>
      </p:sp>
      <p:sp>
        <p:nvSpPr>
          <p:cNvPr id="9" name="TextBox 8"/>
          <p:cNvSpPr txBox="1"/>
          <p:nvPr/>
        </p:nvSpPr>
        <p:spPr>
          <a:xfrm>
            <a:off x="502920" y="1234440"/>
            <a:ext cx="7818120" cy="5029200"/>
          </a:xfrm>
          <a:prstGeom prst="rect">
            <a:avLst/>
          </a:prstGeom>
          <a:noFill/>
        </p:spPr>
        <p:txBody>
          <a:bodyPr wrap="square" anchor="t" lIns="0" rIns="0" tIns="0" bIns="0">
            <a:spAutoFit/>
          </a:bodyPr>
          <a:lstStyle/>
          <a:p>
            <a:pPr>
              <a:spcAft>
                <a:spcPts val="1000"/>
              </a:spcAft>
            </a:pPr>
            <a:r>
              <a:rPr sz="1350" b="1" i="0">
                <a:solidFill>
                  <a:srgbClr val="E8A33D"/>
                </a:solidFill>
                <a:latin typeface="Calibri"/>
              </a:rPr>
              <a:t>▪  </a:t>
            </a:r>
            <a:r>
              <a:rPr sz="1350" b="1" i="0">
                <a:solidFill>
                  <a:srgbClr val="0B2545"/>
                </a:solidFill>
                <a:latin typeface="Calibri"/>
              </a:rPr>
              <a:t>Mandatory annual filing.</a:t>
            </a:r>
            <a:r>
              <a:rPr sz="1350" b="0" i="0">
                <a:solidFill>
                  <a:srgbClr val="222A33"/>
                </a:solidFill>
                <a:latin typeface="Calibri"/>
              </a:rPr>
              <a:t> Every U.S. commercial nuclear power plant licensee must submit an ARERR to the NRC for each calendar year of operation (January 1 – December 31).</a:t>
            </a:r>
          </a:p>
          <a:p>
            <a:pPr>
              <a:spcAft>
                <a:spcPts val="1000"/>
              </a:spcAft>
            </a:pPr>
            <a:r>
              <a:rPr sz="1350" b="1" i="0">
                <a:solidFill>
                  <a:srgbClr val="E8A33D"/>
                </a:solidFill>
                <a:latin typeface="Calibri"/>
              </a:rPr>
              <a:t>▪  </a:t>
            </a:r>
            <a:r>
              <a:rPr sz="1350" b="1" i="0">
                <a:solidFill>
                  <a:srgbClr val="0B2545"/>
                </a:solidFill>
                <a:latin typeface="Calibri"/>
              </a:rPr>
              <a:t>Source-term accountability.</a:t>
            </a:r>
            <a:r>
              <a:rPr sz="1350" b="0" i="0">
                <a:solidFill>
                  <a:srgbClr val="222A33"/>
                </a:solidFill>
                <a:latin typeface="Calibri"/>
              </a:rPr>
              <a:t> Documents all radioactive material released from the site in gaseous and liquid effluents, plus all solid radioactive waste shipped offsite for processing or disposal.</a:t>
            </a:r>
          </a:p>
          <a:p>
            <a:pPr>
              <a:spcAft>
                <a:spcPts val="1000"/>
              </a:spcAft>
            </a:pPr>
            <a:r>
              <a:rPr sz="1350" b="1" i="0">
                <a:solidFill>
                  <a:srgbClr val="E8A33D"/>
                </a:solidFill>
                <a:latin typeface="Calibri"/>
              </a:rPr>
              <a:t>▪  </a:t>
            </a:r>
            <a:r>
              <a:rPr sz="1350" b="1" i="0">
                <a:solidFill>
                  <a:srgbClr val="0B2545"/>
                </a:solidFill>
                <a:latin typeface="Calibri"/>
              </a:rPr>
              <a:t>Public dose demonstration.</a:t>
            </a:r>
            <a:r>
              <a:rPr sz="1350" b="0" i="0">
                <a:solidFill>
                  <a:srgbClr val="222A33"/>
                </a:solidFill>
                <a:latin typeface="Calibri"/>
              </a:rPr>
              <a:t> Quantifies the radiation doses received by members of the public from those releases and compares them directly to federal limits.</a:t>
            </a:r>
          </a:p>
          <a:p>
            <a:pPr>
              <a:spcAft>
                <a:spcPts val="1000"/>
              </a:spcAft>
            </a:pPr>
            <a:r>
              <a:rPr sz="1350" b="1" i="0">
                <a:solidFill>
                  <a:srgbClr val="E8A33D"/>
                </a:solidFill>
                <a:latin typeface="Calibri"/>
              </a:rPr>
              <a:t>▪  </a:t>
            </a:r>
            <a:r>
              <a:rPr sz="1350" b="1" i="0">
                <a:solidFill>
                  <a:srgbClr val="0B2545"/>
                </a:solidFill>
                <a:latin typeface="Calibri"/>
              </a:rPr>
              <a:t>Legal basis.</a:t>
            </a:r>
            <a:r>
              <a:rPr sz="1350" b="0" i="0">
                <a:solidFill>
                  <a:srgbClr val="222A33"/>
                </a:solidFill>
                <a:latin typeface="Calibri"/>
              </a:rPr>
              <a:t> Required by 10 CFR 50.36a(a)(2), plant Technical Specifications (TS 5.6.2), and the surveillance-and-monitoring provisions of 10 CFR 50, Appendix I, §IV.B.1; the interval between reports may not exceed 12 months.</a:t>
            </a:r>
          </a:p>
          <a:p>
            <a:pPr>
              <a:spcAft>
                <a:spcPts val="1000"/>
              </a:spcAft>
            </a:pPr>
            <a:r>
              <a:rPr sz="1350" b="1" i="0">
                <a:solidFill>
                  <a:srgbClr val="E8A33D"/>
                </a:solidFill>
                <a:latin typeface="Calibri"/>
              </a:rPr>
              <a:t>▪  </a:t>
            </a:r>
            <a:r>
              <a:rPr sz="1350" b="1" i="0">
                <a:solidFill>
                  <a:srgbClr val="0B2545"/>
                </a:solidFill>
                <a:latin typeface="Calibri"/>
              </a:rPr>
              <a:t>Standardized format.</a:t>
            </a:r>
            <a:r>
              <a:rPr sz="1350" b="0" i="0">
                <a:solidFill>
                  <a:srgbClr val="222A33"/>
                </a:solidFill>
                <a:latin typeface="Calibri"/>
              </a:rPr>
              <a:t> NRC Regulatory Guide 1.21, Rev. 2 — “Measuring, Evaluating, and Reporting Radioactive Material in Liquid and Gaseous Effluents and Solid Waste” — defines the tables and content, adopted by plants starting with the 2019 reports.</a:t>
            </a:r>
          </a:p>
          <a:p>
            <a:pPr>
              <a:spcAft>
                <a:spcPts val="1000"/>
              </a:spcAft>
            </a:pPr>
            <a:r>
              <a:rPr sz="1350" b="1" i="0">
                <a:solidFill>
                  <a:srgbClr val="E8A33D"/>
                </a:solidFill>
                <a:latin typeface="Calibri"/>
              </a:rPr>
              <a:t>▪  </a:t>
            </a:r>
            <a:r>
              <a:rPr sz="1350" b="1" i="0">
                <a:solidFill>
                  <a:srgbClr val="0B2545"/>
                </a:solidFill>
                <a:latin typeface="Calibri"/>
              </a:rPr>
              <a:t>Transmittal.</a:t>
            </a:r>
            <a:r>
              <a:rPr sz="1350" b="0" i="0">
                <a:solidFill>
                  <a:srgbClr val="222A33"/>
                </a:solidFill>
                <a:latin typeface="Calibri"/>
              </a:rPr>
              <a:t> Filed with the NRC Document Control Desk early in the following year (e.g., Turkey Point's CY2025 ARERR was transmitted February 26, 2026).</a:t>
            </a:r>
          </a:p>
        </p:txBody>
      </p:sp>
      <p:sp>
        <p:nvSpPr>
          <p:cNvPr id="10" name="Rounded Rectangle 9"/>
          <p:cNvSpPr/>
          <p:nvPr/>
        </p:nvSpPr>
        <p:spPr>
          <a:xfrm>
            <a:off x="8641080" y="1325880"/>
            <a:ext cx="3017520" cy="1920240"/>
          </a:xfrm>
          <a:prstGeom prst="roundRect">
            <a:avLst>
              <a:gd name="adj" fmla="val 6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28016"/>
          <a:lstStyle/>
          <a:p>
            <a:pPr algn="ctr"/>
            <a:r>
              <a:rPr sz="2600" b="1" i="0">
                <a:solidFill>
                  <a:srgbClr val="E8A33D"/>
                </a:solidFill>
                <a:latin typeface="Calibri"/>
              </a:rPr>
              <a:t>1 / site / year</a:t>
            </a:r>
          </a:p>
          <a:p>
            <a:pPr>
              <a:spcBef>
                <a:spcPts val="400"/>
              </a:spcBef>
            </a:pPr>
            <a:r>
              <a:rPr sz="1150" b="0" i="0">
                <a:solidFill>
                  <a:srgbClr val="2E4A6B"/>
                </a:solidFill>
                <a:latin typeface="Calibri"/>
              </a:rPr>
              <a:t>Every commercial nuclear power plant — operating or decommissioning — files an ARERR covering gaseous &amp; liquid effluents and solid waste.</a:t>
            </a:r>
          </a:p>
        </p:txBody>
      </p:sp>
      <p:sp>
        <p:nvSpPr>
          <p:cNvPr id="11" name="Rounded Rectangle 10"/>
          <p:cNvSpPr/>
          <p:nvPr/>
        </p:nvSpPr>
        <p:spPr>
          <a:xfrm>
            <a:off x="8641080" y="3429000"/>
            <a:ext cx="3017520" cy="1920240"/>
          </a:xfrm>
          <a:prstGeom prst="roundRect">
            <a:avLst>
              <a:gd name="adj" fmla="val 6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28016"/>
          <a:lstStyle/>
          <a:p>
            <a:pPr algn="ctr"/>
            <a:r>
              <a:rPr sz="2600" b="1" i="0">
                <a:solidFill>
                  <a:srgbClr val="E8A33D"/>
                </a:solidFill>
                <a:latin typeface="Calibri"/>
              </a:rPr>
              <a:t>&lt;0.001%</a:t>
            </a:r>
          </a:p>
          <a:p>
            <a:pPr>
              <a:spcBef>
                <a:spcPts val="400"/>
              </a:spcBef>
            </a:pPr>
            <a:r>
              <a:rPr sz="1150" b="0" i="0">
                <a:solidFill>
                  <a:srgbClr val="2E4A6B"/>
                </a:solidFill>
                <a:latin typeface="Calibri"/>
              </a:rPr>
              <a:t>Typical gaseous-effluent doses as a fraction of Appendix I limits (Turkey Point CY2025: infant lung dose 3.97×10⁻⁵ mrem vs. 15 mrem limit).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FROM RULE TO REPORT</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The Regulatory Framework Behind It</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2</a:t>
            </a:r>
          </a:p>
        </p:txBody>
      </p:sp>
      <p:sp>
        <p:nvSpPr>
          <p:cNvPr id="9" name="Rounded Rectangle 8"/>
          <p:cNvSpPr/>
          <p:nvPr/>
        </p:nvSpPr>
        <p:spPr>
          <a:xfrm>
            <a:off x="502920" y="1234440"/>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10 CFR 50.36a — Effluent Technical Specifications</a:t>
            </a:r>
          </a:p>
          <a:p>
            <a:pPr>
              <a:spcBef>
                <a:spcPts val="300"/>
              </a:spcBef>
            </a:pPr>
            <a:r>
              <a:rPr sz="1100" b="0" i="0">
                <a:solidFill>
                  <a:srgbClr val="333E4A"/>
                </a:solidFill>
                <a:latin typeface="Calibri"/>
              </a:rPr>
              <a:t>Licensees submit an annual report specifying the quantity of each principal radionuclide released to unrestricted areas in liquid and gaseous effluents, plus any other information the NRC needs to estimate maximum potential public doses.</a:t>
            </a:r>
          </a:p>
        </p:txBody>
      </p:sp>
      <p:sp>
        <p:nvSpPr>
          <p:cNvPr id="10" name="Rounded Rectangle 9"/>
          <p:cNvSpPr/>
          <p:nvPr/>
        </p:nvSpPr>
        <p:spPr>
          <a:xfrm>
            <a:off x="6245352" y="1234440"/>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10 CFR 50, Appendix I — ALARA Design Objectives</a:t>
            </a:r>
          </a:p>
          <a:p>
            <a:pPr>
              <a:spcBef>
                <a:spcPts val="300"/>
              </a:spcBef>
            </a:pPr>
            <a:r>
              <a:rPr sz="1100" b="0" i="0">
                <a:solidFill>
                  <a:srgbClr val="333E4A"/>
                </a:solidFill>
                <a:latin typeface="Calibri"/>
              </a:rPr>
              <a:t>Numerical guides for keeping effluents “as low as is reasonably achievable”; §IV.B requires a surveillance &amp; monitoring program that supplies the data reported in the ARERR.</a:t>
            </a:r>
          </a:p>
        </p:txBody>
      </p:sp>
      <p:sp>
        <p:nvSpPr>
          <p:cNvPr id="11" name="Rounded Rectangle 10"/>
          <p:cNvSpPr/>
          <p:nvPr/>
        </p:nvSpPr>
        <p:spPr>
          <a:xfrm>
            <a:off x="502920" y="2907792"/>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10 CFR Part 20 — Radiation Protection Standards</a:t>
            </a:r>
          </a:p>
          <a:p>
            <a:pPr>
              <a:spcBef>
                <a:spcPts val="300"/>
              </a:spcBef>
            </a:pPr>
            <a:r>
              <a:rPr sz="1100" b="0" i="0">
                <a:solidFill>
                  <a:srgbClr val="333E4A"/>
                </a:solidFill>
                <a:latin typeface="Calibri"/>
              </a:rPr>
              <a:t>Baseline public dose limits and Appendix B concentration limits that effluent controls and the Offsite Dose Calculation Manual (ODCM) must respect.</a:t>
            </a:r>
          </a:p>
        </p:txBody>
      </p:sp>
      <p:sp>
        <p:nvSpPr>
          <p:cNvPr id="12" name="Rounded Rectangle 11"/>
          <p:cNvSpPr/>
          <p:nvPr/>
        </p:nvSpPr>
        <p:spPr>
          <a:xfrm>
            <a:off x="6245352" y="2907792"/>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40 CFR Part 190 (EPA) — Fuel-Cycle Standards</a:t>
            </a:r>
          </a:p>
          <a:p>
            <a:pPr>
              <a:spcBef>
                <a:spcPts val="300"/>
              </a:spcBef>
            </a:pPr>
            <a:r>
              <a:rPr sz="1100" b="0" i="0">
                <a:solidFill>
                  <a:srgbClr val="333E4A"/>
                </a:solidFill>
                <a:latin typeface="Calibri"/>
              </a:rPr>
              <a:t>Environmental radiation limits for the uranium fuel cycle: 25 mrem/yr whole body, 75 mrem/yr thyroid, 25 mrem/yr any other organ — verified in the ARERR.</a:t>
            </a:r>
          </a:p>
        </p:txBody>
      </p:sp>
      <p:sp>
        <p:nvSpPr>
          <p:cNvPr id="13" name="Rounded Rectangle 12"/>
          <p:cNvSpPr/>
          <p:nvPr/>
        </p:nvSpPr>
        <p:spPr>
          <a:xfrm>
            <a:off x="502920" y="4581144"/>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Regulatory Guide 1.21, Rev. 2 — Report Format</a:t>
            </a:r>
          </a:p>
          <a:p>
            <a:pPr>
              <a:spcBef>
                <a:spcPts val="300"/>
              </a:spcBef>
            </a:pPr>
            <a:r>
              <a:rPr sz="1100" b="0" i="0">
                <a:solidFill>
                  <a:srgbClr val="333E4A"/>
                </a:solidFill>
                <a:latin typeface="Calibri"/>
              </a:rPr>
              <a:t>Standardizes the effluent, waste, and dose tables (with uncertainty estimates) so any plant's report can be read and compared the same way.</a:t>
            </a:r>
          </a:p>
        </p:txBody>
      </p:sp>
      <p:sp>
        <p:nvSpPr>
          <p:cNvPr id="14" name="Rounded Rectangle 13"/>
          <p:cNvSpPr/>
          <p:nvPr/>
        </p:nvSpPr>
        <p:spPr>
          <a:xfrm>
            <a:off x="6245352" y="4581144"/>
            <a:ext cx="5532120" cy="1536192"/>
          </a:xfrm>
          <a:prstGeom prst="roundRect">
            <a:avLst>
              <a:gd name="adj" fmla="val 7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91440"/>
          <a:lstStyle/>
          <a:p>
            <a:pPr algn="ctr"/>
            <a:r>
              <a:rPr sz="1300" b="1" i="0">
                <a:solidFill>
                  <a:srgbClr val="0B2545"/>
                </a:solidFill>
                <a:latin typeface="Calibri"/>
              </a:rPr>
              <a:t>Plant Licensing Documents — ODCM, TS, PCP</a:t>
            </a:r>
          </a:p>
          <a:p>
            <a:pPr>
              <a:spcBef>
                <a:spcPts val="300"/>
              </a:spcBef>
            </a:pPr>
            <a:r>
              <a:rPr sz="1100" b="0" i="0">
                <a:solidFill>
                  <a:srgbClr val="333E4A"/>
                </a:solidFill>
                <a:latin typeface="Calibri"/>
              </a:rPr>
              <a:t>Technical Specifications (TS 5.6.2), the Offsite Dose Calculation Manual, and the Process Control Program define how each site measures, calculates, and reports.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SIGNIFICANCE</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Why the ARERR Matters</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3</a:t>
            </a:r>
          </a:p>
        </p:txBody>
      </p:sp>
      <p:sp>
        <p:nvSpPr>
          <p:cNvPr id="9" name="TextBox 8"/>
          <p:cNvSpPr txBox="1"/>
          <p:nvPr/>
        </p:nvSpPr>
        <p:spPr>
          <a:xfrm>
            <a:off x="502920" y="1234440"/>
            <a:ext cx="7818120" cy="5029200"/>
          </a:xfrm>
          <a:prstGeom prst="rect">
            <a:avLst/>
          </a:prstGeom>
          <a:noFill/>
        </p:spPr>
        <p:txBody>
          <a:bodyPr wrap="square" anchor="t" lIns="0" rIns="0" tIns="0" bIns="0">
            <a:spAutoFit/>
          </a:bodyPr>
          <a:lstStyle/>
          <a:p>
            <a:pPr>
              <a:spcAft>
                <a:spcPts val="1100"/>
              </a:spcAft>
            </a:pPr>
            <a:r>
              <a:rPr sz="1350" b="1" i="0">
                <a:solidFill>
                  <a:srgbClr val="E8A33D"/>
                </a:solidFill>
                <a:latin typeface="Calibri"/>
              </a:rPr>
              <a:t>▪  </a:t>
            </a:r>
            <a:r>
              <a:rPr sz="1350" b="1" i="0">
                <a:solidFill>
                  <a:srgbClr val="0B2545"/>
                </a:solidFill>
                <a:latin typeface="Calibri"/>
              </a:rPr>
              <a:t>License compliance of record.</a:t>
            </a:r>
            <a:r>
              <a:rPr sz="1350" b="0" i="0">
                <a:solidFill>
                  <a:srgbClr val="222A33"/>
                </a:solidFill>
                <a:latin typeface="Calibri"/>
              </a:rPr>
              <a:t> It is the auditable, license-linked proof that releases stayed within Technical Specification and Appendix I limits; inaccurate or late reporting can draw NRC enforcement.</a:t>
            </a:r>
          </a:p>
          <a:p>
            <a:pPr>
              <a:spcAft>
                <a:spcPts val="1100"/>
              </a:spcAft>
            </a:pPr>
            <a:r>
              <a:rPr sz="1350" b="1" i="0">
                <a:solidFill>
                  <a:srgbClr val="E8A33D"/>
                </a:solidFill>
                <a:latin typeface="Calibri"/>
              </a:rPr>
              <a:t>▪  </a:t>
            </a:r>
            <a:r>
              <a:rPr sz="1350" b="1" i="0">
                <a:solidFill>
                  <a:srgbClr val="0B2545"/>
                </a:solidFill>
                <a:latin typeface="Calibri"/>
              </a:rPr>
              <a:t>ALARA made visible.</a:t>
            </a:r>
            <a:r>
              <a:rPr sz="1350" b="0" i="0">
                <a:solidFill>
                  <a:srgbClr val="222A33"/>
                </a:solidFill>
                <a:latin typeface="Calibri"/>
              </a:rPr>
              <a:t> Appendix I requires doses “as low as is reasonably achievable” — typical reported doses are a small fraction of limits (often &lt;1%, sometimes &lt;0.01%), showing optimization rather than bare compliance.</a:t>
            </a:r>
          </a:p>
          <a:p>
            <a:pPr>
              <a:spcAft>
                <a:spcPts val="1100"/>
              </a:spcAft>
            </a:pPr>
            <a:r>
              <a:rPr sz="1350" b="1" i="0">
                <a:solidFill>
                  <a:srgbClr val="E8A33D"/>
                </a:solidFill>
                <a:latin typeface="Calibri"/>
              </a:rPr>
              <a:t>▪  </a:t>
            </a:r>
            <a:r>
              <a:rPr sz="1350" b="1" i="0">
                <a:solidFill>
                  <a:srgbClr val="0B2545"/>
                </a:solidFill>
                <a:latin typeface="Calibri"/>
              </a:rPr>
              <a:t>Public transparency.</a:t>
            </a:r>
            <a:r>
              <a:rPr sz="1350" b="0" i="0">
                <a:solidFill>
                  <a:srgbClr val="222A33"/>
                </a:solidFill>
                <a:latin typeface="Calibri"/>
              </a:rPr>
              <a:t> Every ARERR is docketed publicly in NRC's ADAMS system and posted on plant-specific pages — anyone can verify a site's releases and doses.</a:t>
            </a:r>
          </a:p>
          <a:p>
            <a:pPr>
              <a:spcAft>
                <a:spcPts val="1100"/>
              </a:spcAft>
            </a:pPr>
            <a:r>
              <a:rPr sz="1350" b="1" i="0">
                <a:solidFill>
                  <a:srgbClr val="E8A33D"/>
                </a:solidFill>
                <a:latin typeface="Calibri"/>
              </a:rPr>
              <a:t>▪  </a:t>
            </a:r>
            <a:r>
              <a:rPr sz="1350" b="1" i="0">
                <a:solidFill>
                  <a:srgbClr val="0B2545"/>
                </a:solidFill>
                <a:latin typeface="Calibri"/>
              </a:rPr>
              <a:t>Industry performance trending.</a:t>
            </a:r>
            <a:r>
              <a:rPr sz="1350" b="0" i="0">
                <a:solidFill>
                  <a:srgbClr val="222A33"/>
                </a:solidFill>
                <a:latin typeface="Calibri"/>
              </a:rPr>
              <a:t> Since 2007, NRC staff has compiled all site data into annual industry summary reports (per SRM-SECY-06-0212), which show a steady downward trend in radioactive effluents.</a:t>
            </a:r>
          </a:p>
          <a:p>
            <a:pPr>
              <a:spcAft>
                <a:spcPts val="1100"/>
              </a:spcAft>
            </a:pPr>
            <a:r>
              <a:rPr sz="1350" b="1" i="0">
                <a:solidFill>
                  <a:srgbClr val="E8A33D"/>
                </a:solidFill>
                <a:latin typeface="Calibri"/>
              </a:rPr>
              <a:t>▪  </a:t>
            </a:r>
            <a:r>
              <a:rPr sz="1350" b="1" i="0">
                <a:solidFill>
                  <a:srgbClr val="0B2545"/>
                </a:solidFill>
                <a:latin typeface="Calibri"/>
              </a:rPr>
              <a:t>Cross-validation.</a:t>
            </a:r>
            <a:r>
              <a:rPr sz="1350" b="0" i="0">
                <a:solidFill>
                  <a:srgbClr val="222A33"/>
                </a:solidFill>
                <a:latin typeface="Calibri"/>
              </a:rPr>
              <a:t> Paired with the Annual Radiological Environmental Operating Report (AREOR), it confirms that measured environmental levels match the doses predicted from reported releases.</a:t>
            </a:r>
          </a:p>
        </p:txBody>
      </p:sp>
      <p:sp>
        <p:nvSpPr>
          <p:cNvPr id="10" name="Rounded Rectangle 9"/>
          <p:cNvSpPr/>
          <p:nvPr/>
        </p:nvSpPr>
        <p:spPr>
          <a:xfrm>
            <a:off x="8641080" y="1325880"/>
            <a:ext cx="3017520" cy="1920240"/>
          </a:xfrm>
          <a:prstGeom prst="roundRect">
            <a:avLst>
              <a:gd name="adj" fmla="val 6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28016"/>
          <a:lstStyle/>
          <a:p>
            <a:pPr algn="ctr"/>
            <a:r>
              <a:rPr sz="2600" b="1" i="0">
                <a:solidFill>
                  <a:srgbClr val="E8A33D"/>
                </a:solidFill>
                <a:latin typeface="Calibri"/>
              </a:rPr>
              <a:t>2007</a:t>
            </a:r>
          </a:p>
          <a:p>
            <a:pPr>
              <a:spcBef>
                <a:spcPts val="400"/>
              </a:spcBef>
            </a:pPr>
            <a:r>
              <a:rPr sz="1150" b="0" i="0">
                <a:solidFill>
                  <a:srgbClr val="2E4A6B"/>
                </a:solidFill>
                <a:latin typeface="Calibri"/>
              </a:rPr>
              <a:t>First year of NRC's annual industry-wide effluent summary reports — the trend data regulators and researchers cite.</a:t>
            </a:r>
          </a:p>
        </p:txBody>
      </p:sp>
      <p:sp>
        <p:nvSpPr>
          <p:cNvPr id="11" name="Rounded Rectangle 10"/>
          <p:cNvSpPr/>
          <p:nvPr/>
        </p:nvSpPr>
        <p:spPr>
          <a:xfrm>
            <a:off x="8641080" y="3429000"/>
            <a:ext cx="3017520" cy="1920240"/>
          </a:xfrm>
          <a:prstGeom prst="roundRect">
            <a:avLst>
              <a:gd name="adj" fmla="val 6000"/>
            </a:avLst>
          </a:prstGeom>
          <a:solidFill>
            <a:srgbClr val="F1F5FA"/>
          </a:solidFill>
          <a:ln w="12700">
            <a:solidFill>
              <a:srgbClr val="C9D4E0"/>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28016"/>
          <a:lstStyle/>
          <a:p>
            <a:pPr algn="ctr"/>
            <a:r>
              <a:rPr sz="2600" b="1" i="0">
                <a:solidFill>
                  <a:srgbClr val="E8A33D"/>
                </a:solidFill>
                <a:latin typeface="Calibri"/>
              </a:rPr>
              <a:t>100% public</a:t>
            </a:r>
          </a:p>
          <a:p>
            <a:pPr>
              <a:spcBef>
                <a:spcPts val="400"/>
              </a:spcBef>
            </a:pPr>
            <a:r>
              <a:rPr sz="1150" b="0" i="0">
                <a:solidFill>
                  <a:srgbClr val="2E4A6B"/>
                </a:solidFill>
                <a:latin typeface="Calibri"/>
              </a:rPr>
              <a:t>ARERRs are public documents. Transparency is a design feature of the U.S. effluent-control regime, not an afterthought.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CONTENT  ·  RELEASES TO AIR</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What's Included — Gaseous Effluents</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4</a:t>
            </a:r>
          </a:p>
        </p:txBody>
      </p:sp>
      <p:sp>
        <p:nvSpPr>
          <p:cNvPr id="9" name="TextBox 8"/>
          <p:cNvSpPr txBox="1"/>
          <p:nvPr/>
        </p:nvSpPr>
        <p:spPr>
          <a:xfrm>
            <a:off x="502920" y="1234440"/>
            <a:ext cx="5532120" cy="5029200"/>
          </a:xfrm>
          <a:prstGeom prst="rect">
            <a:avLst/>
          </a:prstGeom>
          <a:noFill/>
        </p:spPr>
        <p:txBody>
          <a:bodyPr wrap="square" anchor="t" lIns="0" rIns="0" tIns="0" bIns="0">
            <a:spAutoFit/>
          </a:bodyPr>
          <a:lstStyle/>
          <a:p>
            <a:pPr>
              <a:spcAft>
                <a:spcPts val="800"/>
              </a:spcAft>
            </a:pPr>
            <a:r>
              <a:rPr sz="1350" b="1" i="0">
                <a:solidFill>
                  <a:srgbClr val="E8A33D"/>
                </a:solidFill>
                <a:latin typeface="Calibri"/>
              </a:rPr>
              <a:t>▪  </a:t>
            </a:r>
            <a:r>
              <a:rPr sz="1350" b="1" i="0">
                <a:solidFill>
                  <a:srgbClr val="0B2545"/>
                </a:solidFill>
                <a:latin typeface="Calibri"/>
              </a:rPr>
              <a:t>Radionuclide groups reported</a:t>
            </a:r>
          </a:p>
          <a:p>
            <a:pPr>
              <a:spcAft>
                <a:spcPts val="800"/>
              </a:spcAft>
            </a:pPr>
            <a:r>
              <a:rPr sz="1350" b="1" i="0">
                <a:solidFill>
                  <a:srgbClr val="556472"/>
                </a:solidFill>
                <a:latin typeface="Calibri"/>
              </a:rPr>
              <a:t>      –  </a:t>
            </a:r>
            <a:r>
              <a:rPr sz="1300" b="0" i="0">
                <a:solidFill>
                  <a:srgbClr val="333E4A"/>
                </a:solidFill>
                <a:latin typeface="Calibri"/>
              </a:rPr>
              <a:t>Fission &amp; activation gases (Xe, Kr), iodines/halogens, particulates, tritium, carbon-14, gross alpha.</a:t>
            </a:r>
          </a:p>
          <a:p>
            <a:pPr>
              <a:spcAft>
                <a:spcPts val="800"/>
              </a:spcAft>
            </a:pPr>
            <a:r>
              <a:rPr sz="1350" b="1" i="0">
                <a:solidFill>
                  <a:srgbClr val="E8A33D"/>
                </a:solidFill>
                <a:latin typeface="Calibri"/>
              </a:rPr>
              <a:t>▪  </a:t>
            </a:r>
            <a:r>
              <a:rPr sz="1350" b="1" i="0">
                <a:solidFill>
                  <a:srgbClr val="0B2545"/>
                </a:solidFill>
                <a:latin typeface="Calibri"/>
              </a:rPr>
              <a:t>Release modes</a:t>
            </a:r>
          </a:p>
          <a:p>
            <a:pPr>
              <a:spcAft>
                <a:spcPts val="800"/>
              </a:spcAft>
            </a:pPr>
            <a:r>
              <a:rPr sz="1350" b="1" i="0">
                <a:solidFill>
                  <a:srgbClr val="556472"/>
                </a:solidFill>
                <a:latin typeface="Calibri"/>
              </a:rPr>
              <a:t>      –  </a:t>
            </a:r>
            <a:r>
              <a:rPr sz="1300" b="0" i="0">
                <a:solidFill>
                  <a:srgbClr val="333E4A"/>
                </a:solidFill>
                <a:latin typeface="Calibri"/>
              </a:rPr>
              <a:t>Batch and continuous releases, itemized by quarter — total activity (curies) and average release rate (µCi/s).</a:t>
            </a:r>
          </a:p>
          <a:p>
            <a:pPr>
              <a:spcAft>
                <a:spcPts val="800"/>
              </a:spcAft>
            </a:pPr>
            <a:r>
              <a:rPr sz="1350" b="1" i="0">
                <a:solidFill>
                  <a:srgbClr val="E8A33D"/>
                </a:solidFill>
                <a:latin typeface="Calibri"/>
              </a:rPr>
              <a:t>▪  </a:t>
            </a:r>
            <a:r>
              <a:rPr sz="1350" b="1" i="0">
                <a:solidFill>
                  <a:srgbClr val="0B2545"/>
                </a:solidFill>
                <a:latin typeface="Calibri"/>
              </a:rPr>
              <a:t>Measurement techniques</a:t>
            </a:r>
          </a:p>
          <a:p>
            <a:pPr>
              <a:spcAft>
                <a:spcPts val="800"/>
              </a:spcAft>
            </a:pPr>
            <a:r>
              <a:rPr sz="1350" b="1" i="0">
                <a:solidFill>
                  <a:srgbClr val="556472"/>
                </a:solidFill>
                <a:latin typeface="Calibri"/>
              </a:rPr>
              <a:t>      –  </a:t>
            </a:r>
            <a:r>
              <a:rPr sz="1300" b="0" i="0">
                <a:solidFill>
                  <a:srgbClr val="333E4A"/>
                </a:solidFill>
                <a:latin typeface="Calibri"/>
              </a:rPr>
              <a:t>Gamma spectral analysis for fission/activation gases; charcoal adsorption for halogens; filtration for particulates; liquid scintillation for tritium; C-14 estimated per EPRI methodology.</a:t>
            </a:r>
          </a:p>
        </p:txBody>
      </p:sp>
      <p:sp>
        <p:nvSpPr>
          <p:cNvPr id="10" name="TextBox 9"/>
          <p:cNvSpPr txBox="1"/>
          <p:nvPr/>
        </p:nvSpPr>
        <p:spPr>
          <a:xfrm>
            <a:off x="6355080" y="1234440"/>
            <a:ext cx="5349240" cy="5029200"/>
          </a:xfrm>
          <a:prstGeom prst="rect">
            <a:avLst/>
          </a:prstGeom>
          <a:noFill/>
        </p:spPr>
        <p:txBody>
          <a:bodyPr wrap="square" anchor="t" lIns="0" rIns="0" tIns="0" bIns="0">
            <a:spAutoFit/>
          </a:bodyPr>
          <a:lstStyle/>
          <a:p>
            <a:pPr>
              <a:spcAft>
                <a:spcPts val="800"/>
              </a:spcAft>
            </a:pPr>
            <a:r>
              <a:rPr sz="1350" b="1" i="0">
                <a:solidFill>
                  <a:srgbClr val="E8A33D"/>
                </a:solidFill>
                <a:latin typeface="Calibri"/>
              </a:rPr>
              <a:t>▪  </a:t>
            </a:r>
            <a:r>
              <a:rPr sz="1350" b="1" i="0">
                <a:solidFill>
                  <a:srgbClr val="0B2545"/>
                </a:solidFill>
                <a:latin typeface="Calibri"/>
              </a:rPr>
              <a:t>Reported with each group</a:t>
            </a:r>
          </a:p>
          <a:p>
            <a:pPr>
              <a:spcAft>
                <a:spcPts val="800"/>
              </a:spcAft>
            </a:pPr>
            <a:r>
              <a:rPr sz="1350" b="1" i="0">
                <a:solidFill>
                  <a:srgbClr val="556472"/>
                </a:solidFill>
                <a:latin typeface="Calibri"/>
              </a:rPr>
              <a:t>      –  </a:t>
            </a:r>
            <a:r>
              <a:rPr sz="1300" b="0" i="0">
                <a:solidFill>
                  <a:srgbClr val="333E4A"/>
                </a:solidFill>
                <a:latin typeface="Calibri"/>
              </a:rPr>
              <a:t>Estimated uncertainty for each measurement (e.g., ±15–25%) per RG 1.21; lower limits of detection (LLD) shown where a nuclide is not detected.</a:t>
            </a:r>
          </a:p>
          <a:p>
            <a:pPr>
              <a:spcAft>
                <a:spcPts val="800"/>
              </a:spcAft>
            </a:pPr>
            <a:r>
              <a:rPr sz="1350" b="1" i="0">
                <a:solidFill>
                  <a:srgbClr val="E8A33D"/>
                </a:solidFill>
                <a:latin typeface="Calibri"/>
              </a:rPr>
              <a:t>▪  </a:t>
            </a:r>
            <a:r>
              <a:rPr sz="1350" b="1" i="0">
                <a:solidFill>
                  <a:srgbClr val="0B2545"/>
                </a:solidFill>
                <a:latin typeface="Calibri"/>
              </a:rPr>
              <a:t>Unit allocation</a:t>
            </a:r>
          </a:p>
          <a:p>
            <a:pPr>
              <a:spcAft>
                <a:spcPts val="800"/>
              </a:spcAft>
            </a:pPr>
            <a:r>
              <a:rPr sz="1350" b="1" i="0">
                <a:solidFill>
                  <a:srgbClr val="556472"/>
                </a:solidFill>
                <a:latin typeface="Calibri"/>
              </a:rPr>
              <a:t>      –  </a:t>
            </a:r>
            <a:r>
              <a:rPr sz="1300" b="0" i="0">
                <a:solidFill>
                  <a:srgbClr val="333E4A"/>
                </a:solidFill>
                <a:latin typeface="Calibri"/>
              </a:rPr>
              <a:t>At multi-unit sites with shared radwaste systems, releases are apportioned between units (e.g., 50/50 at Turkey Point).</a:t>
            </a:r>
          </a:p>
          <a:p>
            <a:pPr>
              <a:spcAft>
                <a:spcPts val="800"/>
              </a:spcAft>
            </a:pPr>
            <a:r>
              <a:rPr sz="1350" b="1" i="0">
                <a:solidFill>
                  <a:srgbClr val="E8A33D"/>
                </a:solidFill>
                <a:latin typeface="Calibri"/>
              </a:rPr>
              <a:t>▪  </a:t>
            </a:r>
            <a:r>
              <a:rPr sz="1350" b="1" i="0">
                <a:solidFill>
                  <a:srgbClr val="0B2545"/>
                </a:solidFill>
                <a:latin typeface="Calibri"/>
              </a:rPr>
              <a:t>Abnormal gaseous releases</a:t>
            </a:r>
          </a:p>
          <a:p>
            <a:pPr>
              <a:spcAft>
                <a:spcPts val="800"/>
              </a:spcAft>
            </a:pPr>
            <a:r>
              <a:rPr sz="1350" b="1" i="0">
                <a:solidFill>
                  <a:srgbClr val="556472"/>
                </a:solidFill>
                <a:latin typeface="Calibri"/>
              </a:rPr>
              <a:t>      –  </a:t>
            </a:r>
            <a:r>
              <a:rPr sz="1300" b="0" i="0">
                <a:solidFill>
                  <a:srgbClr val="333E4A"/>
                </a:solidFill>
                <a:latin typeface="Calibri"/>
              </a:rPr>
              <a:t>Any unplanned release is disclosed in its own section — most plants report zero abnormal gaseous releases for the year.</a:t>
            </a:r>
          </a:p>
          <a:p>
            <a:pPr>
              <a:spcAft>
                <a:spcPts val="800"/>
              </a:spcAft>
            </a:pPr>
            <a:r>
              <a:rPr sz="1350" b="1" i="0">
                <a:solidFill>
                  <a:srgbClr val="E8A33D"/>
                </a:solidFill>
                <a:latin typeface="Calibri"/>
              </a:rPr>
              <a:t>▪  </a:t>
            </a:r>
            <a:r>
              <a:rPr sz="1350" b="1" i="0">
                <a:solidFill>
                  <a:srgbClr val="0B2545"/>
                </a:solidFill>
                <a:latin typeface="Calibri"/>
              </a:rPr>
              <a:t>Airborne sources tracked</a:t>
            </a:r>
          </a:p>
          <a:p>
            <a:pPr>
              <a:spcAft>
                <a:spcPts val="800"/>
              </a:spcAft>
            </a:pPr>
            <a:r>
              <a:rPr sz="1350" b="1" i="0">
                <a:solidFill>
                  <a:srgbClr val="556472"/>
                </a:solidFill>
                <a:latin typeface="Calibri"/>
              </a:rPr>
              <a:t>      –  </a:t>
            </a:r>
            <a:r>
              <a:rPr sz="1300" b="0" i="0">
                <a:solidFill>
                  <a:srgbClr val="333E4A"/>
                </a:solidFill>
                <a:latin typeface="Calibri"/>
              </a:rPr>
              <a:t>Gas decay tanks, containment purges, vents, equipment hatches during outages, and releases incidental to operation.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CONTENT  ·  RELEASES TO WATER &amp; WASTE SHIPPED</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What's Included — Liquid Effluents &amp; Solid Waste</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5</a:t>
            </a:r>
          </a:p>
        </p:txBody>
      </p:sp>
      <p:sp>
        <p:nvSpPr>
          <p:cNvPr id="9" name="TextBox 8"/>
          <p:cNvSpPr txBox="1"/>
          <p:nvPr/>
        </p:nvSpPr>
        <p:spPr>
          <a:xfrm>
            <a:off x="502920" y="1234440"/>
            <a:ext cx="5532120" cy="5029200"/>
          </a:xfrm>
          <a:prstGeom prst="rect">
            <a:avLst/>
          </a:prstGeom>
          <a:noFill/>
        </p:spPr>
        <p:txBody>
          <a:bodyPr wrap="square" anchor="t" lIns="0" rIns="0" tIns="0" bIns="0">
            <a:spAutoFit/>
          </a:bodyPr>
          <a:lstStyle/>
          <a:p>
            <a:pPr>
              <a:spcAft>
                <a:spcPts val="900"/>
              </a:spcAft>
            </a:pPr>
            <a:r>
              <a:rPr sz="1350" b="1" i="0">
                <a:solidFill>
                  <a:srgbClr val="E8A33D"/>
                </a:solidFill>
                <a:latin typeface="Calibri"/>
              </a:rPr>
              <a:t>▪  </a:t>
            </a:r>
            <a:r>
              <a:rPr sz="1350" b="1" i="0">
                <a:solidFill>
                  <a:srgbClr val="0B2545"/>
                </a:solidFill>
                <a:latin typeface="Calibri"/>
              </a:rPr>
              <a:t>Liquid radionuclide groups</a:t>
            </a:r>
          </a:p>
          <a:p>
            <a:pPr>
              <a:spcAft>
                <a:spcPts val="900"/>
              </a:spcAft>
            </a:pPr>
            <a:r>
              <a:rPr sz="1350" b="1" i="0">
                <a:solidFill>
                  <a:srgbClr val="556472"/>
                </a:solidFill>
                <a:latin typeface="Calibri"/>
              </a:rPr>
              <a:t>      –  </a:t>
            </a:r>
            <a:r>
              <a:rPr sz="1300" b="0" i="0">
                <a:solidFill>
                  <a:srgbClr val="333E4A"/>
                </a:solidFill>
                <a:latin typeface="Calibri"/>
              </a:rPr>
              <a:t>Fission &amp; activation products, tritium, dissolved &amp; entrained gases, gross alpha — batch and continuous modes.</a:t>
            </a:r>
          </a:p>
          <a:p>
            <a:pPr>
              <a:spcAft>
                <a:spcPts val="900"/>
              </a:spcAft>
            </a:pPr>
            <a:r>
              <a:rPr sz="1350" b="1" i="0">
                <a:solidFill>
                  <a:srgbClr val="E8A33D"/>
                </a:solidFill>
                <a:latin typeface="Calibri"/>
              </a:rPr>
              <a:t>▪  </a:t>
            </a:r>
            <a:r>
              <a:rPr sz="1350" b="1" i="0">
                <a:solidFill>
                  <a:srgbClr val="0B2545"/>
                </a:solidFill>
                <a:latin typeface="Calibri"/>
              </a:rPr>
              <a:t>Quantities reported</a:t>
            </a:r>
          </a:p>
          <a:p>
            <a:pPr>
              <a:spcAft>
                <a:spcPts val="900"/>
              </a:spcAft>
            </a:pPr>
            <a:r>
              <a:rPr sz="1350" b="1" i="0">
                <a:solidFill>
                  <a:srgbClr val="556472"/>
                </a:solidFill>
                <a:latin typeface="Calibri"/>
              </a:rPr>
              <a:t>      –  </a:t>
            </a:r>
            <a:r>
              <a:rPr sz="1300" b="0" i="0">
                <a:solidFill>
                  <a:srgbClr val="333E4A"/>
                </a:solidFill>
                <a:latin typeface="Calibri"/>
              </a:rPr>
              <a:t>Total release (Ci), average diluted concentration (µCi/mL), % of 10 CFR 20 Appendix B concentration limits, effluent volume and dilution water used.</a:t>
            </a:r>
          </a:p>
          <a:p>
            <a:pPr>
              <a:spcAft>
                <a:spcPts val="900"/>
              </a:spcAft>
            </a:pPr>
            <a:r>
              <a:rPr sz="1350" b="1" i="0">
                <a:solidFill>
                  <a:srgbClr val="E8A33D"/>
                </a:solidFill>
                <a:latin typeface="Calibri"/>
              </a:rPr>
              <a:t>▪  </a:t>
            </a:r>
            <a:r>
              <a:rPr sz="1350" b="1" i="0">
                <a:solidFill>
                  <a:srgbClr val="0B2545"/>
                </a:solidFill>
                <a:latin typeface="Calibri"/>
              </a:rPr>
              <a:t>Sampling program</a:t>
            </a:r>
          </a:p>
          <a:p>
            <a:pPr>
              <a:spcAft>
                <a:spcPts val="900"/>
              </a:spcAft>
            </a:pPr>
            <a:r>
              <a:rPr sz="1350" b="1" i="0">
                <a:solidFill>
                  <a:srgbClr val="556472"/>
                </a:solidFill>
                <a:latin typeface="Calibri"/>
              </a:rPr>
              <a:t>      –  </a:t>
            </a:r>
            <a:r>
              <a:rPr sz="1300" b="0" i="0">
                <a:solidFill>
                  <a:srgbClr val="333E4A"/>
                </a:solidFill>
                <a:latin typeface="Calibri"/>
              </a:rPr>
              <a:t>Monthly composites (tritium, gross alpha); quarterly composites (Sr-89/90, Ni-63, Fe-55); isotopic analysis of representative pre-release samples.</a:t>
            </a:r>
          </a:p>
        </p:txBody>
      </p:sp>
      <p:sp>
        <p:nvSpPr>
          <p:cNvPr id="10" name="TextBox 9"/>
          <p:cNvSpPr txBox="1"/>
          <p:nvPr/>
        </p:nvSpPr>
        <p:spPr>
          <a:xfrm>
            <a:off x="6355080" y="1234440"/>
            <a:ext cx="5349240" cy="5029200"/>
          </a:xfrm>
          <a:prstGeom prst="rect">
            <a:avLst/>
          </a:prstGeom>
          <a:noFill/>
        </p:spPr>
        <p:txBody>
          <a:bodyPr wrap="square" anchor="t" lIns="0" rIns="0" tIns="0" bIns="0">
            <a:spAutoFit/>
          </a:bodyPr>
          <a:lstStyle/>
          <a:p>
            <a:pPr>
              <a:spcAft>
                <a:spcPts val="900"/>
              </a:spcAft>
            </a:pPr>
            <a:r>
              <a:rPr sz="1350" b="1" i="0">
                <a:solidFill>
                  <a:srgbClr val="E8A33D"/>
                </a:solidFill>
                <a:latin typeface="Calibri"/>
              </a:rPr>
              <a:t>▪  </a:t>
            </a:r>
            <a:r>
              <a:rPr sz="1350" b="1" i="0">
                <a:solidFill>
                  <a:srgbClr val="0B2545"/>
                </a:solidFill>
                <a:latin typeface="Calibri"/>
              </a:rPr>
              <a:t>Solid low-level waste shipped offsite</a:t>
            </a:r>
          </a:p>
          <a:p>
            <a:pPr>
              <a:spcAft>
                <a:spcPts val="900"/>
              </a:spcAft>
            </a:pPr>
            <a:r>
              <a:rPr sz="1350" b="1" i="0">
                <a:solidFill>
                  <a:srgbClr val="556472"/>
                </a:solidFill>
                <a:latin typeface="Calibri"/>
              </a:rPr>
              <a:t>      –  </a:t>
            </a:r>
            <a:r>
              <a:rPr sz="1300" b="0" i="0">
                <a:solidFill>
                  <a:srgbClr val="333E4A"/>
                </a:solidFill>
                <a:latin typeface="Calibri"/>
              </a:rPr>
              <a:t>Class A / B / C and unclassified waste: volume (ft³ and m³), curies shipped, and principal nuclides (H-3, C-14, Fe-55, Co-60, Ni-63, Cs-137, …).</a:t>
            </a:r>
          </a:p>
          <a:p>
            <a:pPr>
              <a:spcAft>
                <a:spcPts val="900"/>
              </a:spcAft>
            </a:pPr>
            <a:r>
              <a:rPr sz="1350" b="1" i="0">
                <a:solidFill>
                  <a:srgbClr val="E8A33D"/>
                </a:solidFill>
                <a:latin typeface="Calibri"/>
              </a:rPr>
              <a:t>▪  </a:t>
            </a:r>
            <a:r>
              <a:rPr sz="1350" b="1" i="0">
                <a:solidFill>
                  <a:srgbClr val="0B2545"/>
                </a:solidFill>
                <a:latin typeface="Calibri"/>
              </a:rPr>
              <a:t>Chain of custody</a:t>
            </a:r>
          </a:p>
          <a:p>
            <a:pPr>
              <a:spcAft>
                <a:spcPts val="900"/>
              </a:spcAft>
            </a:pPr>
            <a:r>
              <a:rPr sz="1350" b="1" i="0">
                <a:solidFill>
                  <a:srgbClr val="556472"/>
                </a:solidFill>
                <a:latin typeface="Calibri"/>
              </a:rPr>
              <a:t>      –  </a:t>
            </a:r>
            <a:r>
              <a:rPr sz="1300" b="0" i="0">
                <a:solidFill>
                  <a:srgbClr val="333E4A"/>
                </a:solidFill>
                <a:latin typeface="Calibri"/>
              </a:rPr>
              <a:t>Waste carrier details and disposal/processing facilities are documented for every shipment.</a:t>
            </a:r>
          </a:p>
          <a:p>
            <a:pPr>
              <a:spcAft>
                <a:spcPts val="900"/>
              </a:spcAft>
            </a:pPr>
            <a:r>
              <a:rPr sz="1350" b="1" i="0">
                <a:solidFill>
                  <a:srgbClr val="E8A33D"/>
                </a:solidFill>
                <a:latin typeface="Calibri"/>
              </a:rPr>
              <a:t>▪  </a:t>
            </a:r>
            <a:r>
              <a:rPr sz="1350" b="1" i="0">
                <a:solidFill>
                  <a:srgbClr val="0B2545"/>
                </a:solidFill>
                <a:latin typeface="Calibri"/>
              </a:rPr>
              <a:t>Why solid waste is in an 'effluent' report</a:t>
            </a:r>
          </a:p>
          <a:p>
            <a:pPr>
              <a:spcAft>
                <a:spcPts val="900"/>
              </a:spcAft>
            </a:pPr>
            <a:r>
              <a:rPr sz="1350" b="1" i="0">
                <a:solidFill>
                  <a:srgbClr val="556472"/>
                </a:solidFill>
                <a:latin typeface="Calibri"/>
              </a:rPr>
              <a:t>      –  </a:t>
            </a:r>
            <a:r>
              <a:rPr sz="1300" b="0" i="0">
                <a:solidFill>
                  <a:srgbClr val="333E4A"/>
                </a:solidFill>
                <a:latin typeface="Calibri"/>
              </a:rPr>
              <a:t>RG 1.21 scope: the ARERR covers all routine radioactive material leaving the site — to air, to water, and by truck.</a:t>
            </a:r>
          </a:p>
          <a:p>
            <a:pPr>
              <a:spcAft>
                <a:spcPts val="900"/>
              </a:spcAft>
            </a:pPr>
            <a:r>
              <a:rPr sz="1350" b="1" i="0">
                <a:solidFill>
                  <a:srgbClr val="E8A33D"/>
                </a:solidFill>
                <a:latin typeface="Calibri"/>
              </a:rPr>
              <a:t>▪  </a:t>
            </a:r>
            <a:r>
              <a:rPr sz="1350" b="1" i="0">
                <a:solidFill>
                  <a:srgbClr val="0B2545"/>
                </a:solidFill>
                <a:latin typeface="Calibri"/>
              </a:rPr>
              <a:t>Abnormal liquid releases</a:t>
            </a:r>
          </a:p>
          <a:p>
            <a:pPr>
              <a:spcAft>
                <a:spcPts val="900"/>
              </a:spcAft>
            </a:pPr>
            <a:r>
              <a:rPr sz="1350" b="1" i="0">
                <a:solidFill>
                  <a:srgbClr val="556472"/>
                </a:solidFill>
                <a:latin typeface="Calibri"/>
              </a:rPr>
              <a:t>      –  </a:t>
            </a:r>
            <a:r>
              <a:rPr sz="1300" b="0" i="0">
                <a:solidFill>
                  <a:srgbClr val="333E4A"/>
                </a:solidFill>
                <a:latin typeface="Calibri"/>
              </a:rPr>
              <a:t>Unplanned liquid discharges disclosed separately; plants typically report zero for the year.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THE BOTTOM-LINE NUMBERS</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Dose Assessment &amp; Regulatory Compliance</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6</a:t>
            </a:r>
          </a:p>
        </p:txBody>
      </p:sp>
      <p:graphicFrame>
        <p:nvGraphicFramePr>
          <p:cNvPr id="9" name="Table 8"/>
          <p:cNvGraphicFramePr>
            <a:graphicFrameLocks noGrp="1"/>
          </p:cNvGraphicFramePr>
          <p:nvPr/>
        </p:nvGraphicFramePr>
        <p:xfrm>
          <a:off x="502920" y="1280160"/>
          <a:ext cx="11201400" cy="2286000"/>
        </p:xfrm>
        <a:graphic>
          <a:graphicData uri="http://schemas.openxmlformats.org/drawingml/2006/table">
            <a:tbl>
              <a:tblPr firstRow="1" bandRow="1">
                <a:tableStyleId>{5C22544A-7EE6-4342-B048-85BDC9FD1C3A}</a:tableStyleId>
              </a:tblPr>
              <a:tblGrid>
                <a:gridCol w="4892040"/>
                <a:gridCol w="1554480"/>
                <a:gridCol w="4754880"/>
              </a:tblGrid>
              <a:tr h="384048">
                <a:tc>
                  <a:txBody>
                    <a:bodyPr/>
                    <a:lstStyle/>
                    <a:p>
                      <a:r>
                        <a:rPr sz="1250" b="1" i="0">
                          <a:solidFill>
                            <a:srgbClr val="FFFFFF"/>
                          </a:solidFill>
                          <a:latin typeface="Calibri"/>
                        </a:rPr>
                        <a:t>Pathway / standard</a:t>
                      </a:r>
                    </a:p>
                  </a:txBody>
                  <a:tcPr marL="91440" marT="36576" marB="36576" anchor="ctr">
                    <a:solidFill>
                      <a:srgbClr val="0B2545"/>
                    </a:solidFill>
                  </a:tcPr>
                </a:tc>
                <a:tc>
                  <a:txBody>
                    <a:bodyPr/>
                    <a:lstStyle/>
                    <a:p>
                      <a:r>
                        <a:rPr sz="1250" b="1" i="0">
                          <a:solidFill>
                            <a:srgbClr val="FFFFFF"/>
                          </a:solidFill>
                          <a:latin typeface="Calibri"/>
                        </a:rPr>
                        <a:t>Annual limit</a:t>
                      </a:r>
                    </a:p>
                  </a:txBody>
                  <a:tcPr marL="91440" marT="36576" marB="36576" anchor="ctr">
                    <a:solidFill>
                      <a:srgbClr val="0B2545"/>
                    </a:solidFill>
                  </a:tcPr>
                </a:tc>
                <a:tc>
                  <a:txBody>
                    <a:bodyPr/>
                    <a:lstStyle/>
                    <a:p>
                      <a:r>
                        <a:rPr sz="1250" b="1" i="0">
                          <a:solidFill>
                            <a:srgbClr val="FFFFFF"/>
                          </a:solidFill>
                          <a:latin typeface="Calibri"/>
                        </a:rPr>
                        <a:t>Typical reported result (CY2025 examples)</a:t>
                      </a:r>
                    </a:p>
                  </a:txBody>
                  <a:tcPr marL="91440" marT="36576" marB="36576" anchor="ctr">
                    <a:solidFill>
                      <a:srgbClr val="0B2545"/>
                    </a:solidFill>
                  </a:tcPr>
                </a:tc>
              </a:tr>
              <a:tr h="475488">
                <a:tc>
                  <a:txBody>
                    <a:bodyPr/>
                    <a:lstStyle/>
                    <a:p>
                      <a:r>
                        <a:rPr sz="1200" b="1" i="0">
                          <a:solidFill>
                            <a:srgbClr val="0B2545"/>
                          </a:solidFill>
                          <a:latin typeface="Calibri"/>
                        </a:rPr>
                        <a:t>Liquid effluents — total body (App. I)</a:t>
                      </a:r>
                    </a:p>
                  </a:txBody>
                  <a:tcPr marL="91440" marT="36576" marB="36576" anchor="ctr">
                    <a:solidFill>
                      <a:srgbClr val="F1F5FA"/>
                    </a:solidFill>
                  </a:tcPr>
                </a:tc>
                <a:tc>
                  <a:txBody>
                    <a:bodyPr/>
                    <a:lstStyle/>
                    <a:p>
                      <a:r>
                        <a:rPr sz="1200" b="0" i="0">
                          <a:solidFill>
                            <a:srgbClr val="333E4A"/>
                          </a:solidFill>
                          <a:latin typeface="Calibri"/>
                        </a:rPr>
                        <a:t>3 mrem/yr</a:t>
                      </a:r>
                    </a:p>
                  </a:txBody>
                  <a:tcPr marL="91440" marT="36576" marB="36576" anchor="ctr">
                    <a:solidFill>
                      <a:srgbClr val="F1F5FA"/>
                    </a:solidFill>
                  </a:tcPr>
                </a:tc>
                <a:tc>
                  <a:txBody>
                    <a:bodyPr/>
                    <a:lstStyle/>
                    <a:p>
                      <a:r>
                        <a:rPr sz="1200" b="0" i="0">
                          <a:solidFill>
                            <a:srgbClr val="333E4A"/>
                          </a:solidFill>
                          <a:latin typeface="Calibri"/>
                        </a:rPr>
                        <a:t>≈ 10⁻² % of limit (Oyster Creek: 1.29%)</a:t>
                      </a:r>
                    </a:p>
                  </a:txBody>
                  <a:tcPr marL="91440" marT="36576" marB="36576" anchor="ctr">
                    <a:solidFill>
                      <a:srgbClr val="F1F5FA"/>
                    </a:solidFill>
                  </a:tcPr>
                </a:tc>
              </a:tr>
              <a:tr h="475488">
                <a:tc>
                  <a:txBody>
                    <a:bodyPr/>
                    <a:lstStyle/>
                    <a:p>
                      <a:r>
                        <a:rPr sz="1200" b="1" i="0">
                          <a:solidFill>
                            <a:srgbClr val="0B2545"/>
                          </a:solidFill>
                          <a:latin typeface="Calibri"/>
                        </a:rPr>
                        <a:t>Liquid effluents — any organ (App. I)</a:t>
                      </a:r>
                    </a:p>
                  </a:txBody>
                  <a:tcPr marL="91440" marT="36576" marB="36576" anchor="ctr">
                    <a:solidFill>
                      <a:srgbClr val="FFFFFF"/>
                    </a:solidFill>
                  </a:tcPr>
                </a:tc>
                <a:tc>
                  <a:txBody>
                    <a:bodyPr/>
                    <a:lstStyle/>
                    <a:p>
                      <a:r>
                        <a:rPr sz="1200" b="0" i="0">
                          <a:solidFill>
                            <a:srgbClr val="333E4A"/>
                          </a:solidFill>
                          <a:latin typeface="Calibri"/>
                        </a:rPr>
                        <a:t>10 mrem/yr</a:t>
                      </a:r>
                    </a:p>
                  </a:txBody>
                  <a:tcPr marL="91440" marT="36576" marB="36576" anchor="ctr">
                    <a:solidFill>
                      <a:srgbClr val="FFFFFF"/>
                    </a:solidFill>
                  </a:tcPr>
                </a:tc>
                <a:tc>
                  <a:txBody>
                    <a:bodyPr/>
                    <a:lstStyle/>
                    <a:p>
                      <a:r>
                        <a:rPr sz="1200" b="0" i="0">
                          <a:solidFill>
                            <a:srgbClr val="333E4A"/>
                          </a:solidFill>
                          <a:latin typeface="Calibri"/>
                        </a:rPr>
                        <a:t>≈ 10⁻¹ – 10⁻³ % of limit</a:t>
                      </a:r>
                    </a:p>
                  </a:txBody>
                  <a:tcPr marL="91440" marT="36576" marB="36576" anchor="ctr">
                    <a:solidFill>
                      <a:srgbClr val="FFFFFF"/>
                    </a:solidFill>
                  </a:tcPr>
                </a:tc>
              </a:tr>
              <a:tr h="475488">
                <a:tc>
                  <a:txBody>
                    <a:bodyPr/>
                    <a:lstStyle/>
                    <a:p>
                      <a:r>
                        <a:rPr sz="1200" b="1" i="0">
                          <a:solidFill>
                            <a:srgbClr val="0B2545"/>
                          </a:solidFill>
                          <a:latin typeface="Calibri"/>
                        </a:rPr>
                        <a:t>Gaseous — any organ, iodines/particulates (App. I)</a:t>
                      </a:r>
                    </a:p>
                  </a:txBody>
                  <a:tcPr marL="91440" marT="36576" marB="36576" anchor="ctr">
                    <a:solidFill>
                      <a:srgbClr val="F1F5FA"/>
                    </a:solidFill>
                  </a:tcPr>
                </a:tc>
                <a:tc>
                  <a:txBody>
                    <a:bodyPr/>
                    <a:lstStyle/>
                    <a:p>
                      <a:r>
                        <a:rPr sz="1200" b="0" i="0">
                          <a:solidFill>
                            <a:srgbClr val="333E4A"/>
                          </a:solidFill>
                          <a:latin typeface="Calibri"/>
                        </a:rPr>
                        <a:t>15 mrem/yr</a:t>
                      </a:r>
                    </a:p>
                  </a:txBody>
                  <a:tcPr marL="91440" marT="36576" marB="36576" anchor="ctr">
                    <a:solidFill>
                      <a:srgbClr val="F1F5FA"/>
                    </a:solidFill>
                  </a:tcPr>
                </a:tc>
                <a:tc>
                  <a:txBody>
                    <a:bodyPr/>
                    <a:lstStyle/>
                    <a:p>
                      <a:r>
                        <a:rPr sz="1200" b="0" i="0">
                          <a:solidFill>
                            <a:srgbClr val="333E4A"/>
                          </a:solidFill>
                          <a:latin typeface="Calibri"/>
                        </a:rPr>
                        <a:t>&lt; 0.001% (Turkey Point: 3.97×10⁻⁵ mrem, infant lung)</a:t>
                      </a:r>
                    </a:p>
                  </a:txBody>
                  <a:tcPr marL="91440" marT="36576" marB="36576" anchor="ctr">
                    <a:solidFill>
                      <a:srgbClr val="F1F5FA"/>
                    </a:solidFill>
                  </a:tcPr>
                </a:tc>
              </a:tr>
              <a:tr h="475488">
                <a:tc>
                  <a:txBody>
                    <a:bodyPr/>
                    <a:lstStyle/>
                    <a:p>
                      <a:r>
                        <a:rPr sz="1200" b="1" i="0">
                          <a:solidFill>
                            <a:srgbClr val="0B2545"/>
                          </a:solidFill>
                          <a:latin typeface="Calibri"/>
                        </a:rPr>
                        <a:t>40 CFR 190 — whole body, all fuel-cycle sources</a:t>
                      </a:r>
                    </a:p>
                  </a:txBody>
                  <a:tcPr marL="91440" marT="36576" marB="36576" anchor="ctr">
                    <a:solidFill>
                      <a:srgbClr val="FFFFFF"/>
                    </a:solidFill>
                  </a:tcPr>
                </a:tc>
                <a:tc>
                  <a:txBody>
                    <a:bodyPr/>
                    <a:lstStyle/>
                    <a:p>
                      <a:r>
                        <a:rPr sz="1200" b="0" i="0">
                          <a:solidFill>
                            <a:srgbClr val="333E4A"/>
                          </a:solidFill>
                          <a:latin typeface="Calibri"/>
                        </a:rPr>
                        <a:t>25 mrem/yr</a:t>
                      </a:r>
                    </a:p>
                  </a:txBody>
                  <a:tcPr marL="91440" marT="36576" marB="36576" anchor="ctr">
                    <a:solidFill>
                      <a:srgbClr val="FFFFFF"/>
                    </a:solidFill>
                  </a:tcPr>
                </a:tc>
                <a:tc>
                  <a:txBody>
                    <a:bodyPr/>
                    <a:lstStyle/>
                    <a:p>
                      <a:r>
                        <a:rPr sz="1200" b="0" i="0">
                          <a:solidFill>
                            <a:srgbClr val="333E4A"/>
                          </a:solidFill>
                          <a:latin typeface="Calibri"/>
                        </a:rPr>
                        <a:t>0.0016% (Oyster Creek total: 3.88×10⁻⁴ mrem)</a:t>
                      </a:r>
                    </a:p>
                  </a:txBody>
                  <a:tcPr marL="91440" marT="36576" marB="36576" anchor="ctr">
                    <a:solidFill>
                      <a:srgbClr val="FFFFFF"/>
                    </a:solidFill>
                  </a:tcPr>
                </a:tc>
              </a:tr>
            </a:tbl>
          </a:graphicData>
        </a:graphic>
      </p:graphicFrame>
      <p:sp>
        <p:nvSpPr>
          <p:cNvPr id="10" name="TextBox 9"/>
          <p:cNvSpPr txBox="1"/>
          <p:nvPr/>
        </p:nvSpPr>
        <p:spPr>
          <a:xfrm>
            <a:off x="502920" y="3977639"/>
            <a:ext cx="11201400" cy="2286000"/>
          </a:xfrm>
          <a:prstGeom prst="rect">
            <a:avLst/>
          </a:prstGeom>
          <a:noFill/>
        </p:spPr>
        <p:txBody>
          <a:bodyPr wrap="square" anchor="t" lIns="0" rIns="0" tIns="0" bIns="0">
            <a:spAutoFit/>
          </a:bodyPr>
          <a:lstStyle/>
          <a:p>
            <a:pPr>
              <a:spcAft>
                <a:spcPts val="800"/>
              </a:spcAft>
            </a:pPr>
            <a:r>
              <a:rPr sz="1300" b="1" i="0">
                <a:solidFill>
                  <a:srgbClr val="E8A33D"/>
                </a:solidFill>
                <a:latin typeface="Calibri"/>
              </a:rPr>
              <a:t>▪  </a:t>
            </a:r>
            <a:r>
              <a:rPr sz="1300" b="1" i="0">
                <a:solidFill>
                  <a:srgbClr val="0B2545"/>
                </a:solidFill>
                <a:latin typeface="Calibri"/>
              </a:rPr>
              <a:t>Critical receptor.</a:t>
            </a:r>
            <a:r>
              <a:rPr sz="1300" b="0" i="0">
                <a:solidFill>
                  <a:srgbClr val="222A33"/>
                </a:solidFill>
                <a:latin typeface="Calibri"/>
              </a:rPr>
              <a:t> A Land Use Census identifies the maximally exposed individual and pathway — e.g., an infant at 2.8 km WNW of Turkey Point via inhalation.</a:t>
            </a:r>
          </a:p>
          <a:p>
            <a:pPr>
              <a:spcAft>
                <a:spcPts val="800"/>
              </a:spcAft>
            </a:pPr>
            <a:r>
              <a:rPr sz="1300" b="1" i="0">
                <a:solidFill>
                  <a:srgbClr val="E8A33D"/>
                </a:solidFill>
                <a:latin typeface="Calibri"/>
              </a:rPr>
              <a:t>▪  </a:t>
            </a:r>
            <a:r>
              <a:rPr sz="1300" b="1" i="0">
                <a:solidFill>
                  <a:srgbClr val="0B2545"/>
                </a:solidFill>
                <a:latin typeface="Calibri"/>
              </a:rPr>
              <a:t>Pathways modeled.</a:t>
            </a:r>
            <a:r>
              <a:rPr sz="1300" b="0" i="0">
                <a:solidFill>
                  <a:srgbClr val="222A33"/>
                </a:solidFill>
                <a:latin typeface="Calibri"/>
              </a:rPr>
              <a:t> Inhalation, ingestion of fish and drinking water, shoreline/swimming exposure, and direct radiation at the site boundary; doses to the public inside the site boundary are assessed separately.</a:t>
            </a:r>
          </a:p>
          <a:p>
            <a:pPr>
              <a:spcAft>
                <a:spcPts val="800"/>
              </a:spcAft>
            </a:pPr>
            <a:r>
              <a:rPr sz="1300" b="1" i="0">
                <a:solidFill>
                  <a:srgbClr val="E8A33D"/>
                </a:solidFill>
                <a:latin typeface="Calibri"/>
              </a:rPr>
              <a:t>▪  </a:t>
            </a:r>
            <a:r>
              <a:rPr sz="1300" b="1" i="0">
                <a:solidFill>
                  <a:srgbClr val="0B2545"/>
                </a:solidFill>
                <a:latin typeface="Calibri"/>
              </a:rPr>
              <a:t>Quarterly checkpoints.</a:t>
            </a:r>
            <a:r>
              <a:rPr sz="1300" b="0" i="0">
                <a:solidFill>
                  <a:srgbClr val="222A33"/>
                </a:solidFill>
                <a:latin typeface="Calibri"/>
              </a:rPr>
              <a:t> Appendix I also imposes quarterly dose limits (e.g., 1.5 mrem total body from liquids per quarter) — the ARERR tracks performance against each.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BEYOND THE NUMBERS</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Programmatic &amp; Narrative Sections</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7</a:t>
            </a:r>
          </a:p>
        </p:txBody>
      </p:sp>
      <p:sp>
        <p:nvSpPr>
          <p:cNvPr id="9" name="TextBox 8"/>
          <p:cNvSpPr txBox="1"/>
          <p:nvPr/>
        </p:nvSpPr>
        <p:spPr>
          <a:xfrm>
            <a:off x="502920" y="1234440"/>
            <a:ext cx="5532120" cy="5029200"/>
          </a:xfrm>
          <a:prstGeom prst="rect">
            <a:avLst/>
          </a:prstGeom>
          <a:noFill/>
        </p:spPr>
        <p:txBody>
          <a:bodyPr wrap="square" anchor="t" lIns="0" rIns="0" tIns="0" bIns="0">
            <a:spAutoFit/>
          </a:bodyPr>
          <a:lstStyle/>
          <a:p>
            <a:pPr>
              <a:spcAft>
                <a:spcPts val="900"/>
              </a:spcAft>
            </a:pPr>
            <a:r>
              <a:rPr sz="1350" b="1" i="0">
                <a:solidFill>
                  <a:srgbClr val="E8A33D"/>
                </a:solidFill>
                <a:latin typeface="Calibri"/>
              </a:rPr>
              <a:t>▪  </a:t>
            </a:r>
            <a:r>
              <a:rPr sz="1350" b="1" i="0">
                <a:solidFill>
                  <a:srgbClr val="0B2545"/>
                </a:solidFill>
                <a:latin typeface="Calibri"/>
              </a:rPr>
              <a:t>Abnormal releases</a:t>
            </a:r>
          </a:p>
          <a:p>
            <a:pPr>
              <a:spcAft>
                <a:spcPts val="900"/>
              </a:spcAft>
            </a:pPr>
            <a:r>
              <a:rPr sz="1350" b="1" i="0">
                <a:solidFill>
                  <a:srgbClr val="556472"/>
                </a:solidFill>
                <a:latin typeface="Calibri"/>
              </a:rPr>
              <a:t>      –  </a:t>
            </a:r>
            <a:r>
              <a:rPr sz="1350" b="1" i="0">
                <a:solidFill>
                  <a:srgbClr val="0B2545"/>
                </a:solidFill>
                <a:latin typeface="Calibri"/>
              </a:rPr>
              <a:t>Unplanned gaseous or liquid events are disclosed and explained in dedicated sections — most plants report zero for the year.</a:t>
            </a:r>
          </a:p>
          <a:p>
            <a:pPr>
              <a:spcAft>
                <a:spcPts val="900"/>
              </a:spcAft>
            </a:pPr>
            <a:r>
              <a:rPr sz="1350" b="1" i="0">
                <a:solidFill>
                  <a:srgbClr val="E8A33D"/>
                </a:solidFill>
                <a:latin typeface="Calibri"/>
              </a:rPr>
              <a:t>▪  </a:t>
            </a:r>
            <a:r>
              <a:rPr sz="1350" b="1" i="0">
                <a:solidFill>
                  <a:srgbClr val="0B2545"/>
                </a:solidFill>
                <a:latin typeface="Calibri"/>
              </a:rPr>
              <a:t>Land Use Census</a:t>
            </a:r>
          </a:p>
          <a:p>
            <a:pPr>
              <a:spcAft>
                <a:spcPts val="900"/>
              </a:spcAft>
            </a:pPr>
            <a:r>
              <a:rPr sz="1350" b="1" i="0">
                <a:solidFill>
                  <a:srgbClr val="556472"/>
                </a:solidFill>
                <a:latin typeface="Calibri"/>
              </a:rPr>
              <a:t>      –  </a:t>
            </a:r>
            <a:r>
              <a:rPr sz="1350" b="1" i="0">
                <a:solidFill>
                  <a:srgbClr val="0B2545"/>
                </a:solidFill>
                <a:latin typeface="Calibri"/>
              </a:rPr>
              <a:t>Changes in nearby land use (farms, residences, recreational areas) that could alter exposure pathways and monitoring needs.</a:t>
            </a:r>
          </a:p>
          <a:p>
            <a:pPr>
              <a:spcAft>
                <a:spcPts val="900"/>
              </a:spcAft>
            </a:pPr>
            <a:r>
              <a:rPr sz="1350" b="1" i="0">
                <a:solidFill>
                  <a:srgbClr val="E8A33D"/>
                </a:solidFill>
                <a:latin typeface="Calibri"/>
              </a:rPr>
              <a:t>▪  </a:t>
            </a:r>
            <a:r>
              <a:rPr sz="1350" b="1" i="0">
                <a:solidFill>
                  <a:srgbClr val="0B2545"/>
                </a:solidFill>
                <a:latin typeface="Calibri"/>
              </a:rPr>
              <a:t>Meteorological data</a:t>
            </a:r>
          </a:p>
          <a:p>
            <a:pPr>
              <a:spcAft>
                <a:spcPts val="900"/>
              </a:spcAft>
            </a:pPr>
            <a:r>
              <a:rPr sz="1350" b="1" i="0">
                <a:solidFill>
                  <a:srgbClr val="556472"/>
                </a:solidFill>
                <a:latin typeface="Calibri"/>
              </a:rPr>
              <a:t>      –  </a:t>
            </a:r>
            <a:r>
              <a:rPr sz="1350" b="1" i="0">
                <a:solidFill>
                  <a:srgbClr val="0B2545"/>
                </a:solidFill>
                <a:latin typeface="Calibri"/>
              </a:rPr>
              <a:t>Recovery of the joint frequency distribution vs. RG 1.23 (&gt;90% required). Deficiencies must be explained — e.g., Turkey Point's 2024 recovery was &lt;40%, with a met-tower upgrade contracted for mid-2026.</a:t>
            </a:r>
          </a:p>
        </p:txBody>
      </p:sp>
      <p:sp>
        <p:nvSpPr>
          <p:cNvPr id="10" name="TextBox 9"/>
          <p:cNvSpPr txBox="1"/>
          <p:nvPr/>
        </p:nvSpPr>
        <p:spPr>
          <a:xfrm>
            <a:off x="6355080" y="1234440"/>
            <a:ext cx="5349240" cy="5029200"/>
          </a:xfrm>
          <a:prstGeom prst="rect">
            <a:avLst/>
          </a:prstGeom>
          <a:noFill/>
        </p:spPr>
        <p:txBody>
          <a:bodyPr wrap="square" anchor="t" lIns="0" rIns="0" tIns="0" bIns="0">
            <a:spAutoFit/>
          </a:bodyPr>
          <a:lstStyle/>
          <a:p>
            <a:pPr>
              <a:spcAft>
                <a:spcPts val="900"/>
              </a:spcAft>
            </a:pPr>
            <a:r>
              <a:rPr sz="1350" b="1" i="0">
                <a:solidFill>
                  <a:srgbClr val="E8A33D"/>
                </a:solidFill>
                <a:latin typeface="Calibri"/>
              </a:rPr>
              <a:t>▪  </a:t>
            </a:r>
            <a:r>
              <a:rPr sz="1350" b="1" i="0">
                <a:solidFill>
                  <a:srgbClr val="0B2545"/>
                </a:solidFill>
                <a:latin typeface="Calibri"/>
              </a:rPr>
              <a:t>ODCM changes</a:t>
            </a:r>
          </a:p>
          <a:p>
            <a:pPr>
              <a:spcAft>
                <a:spcPts val="900"/>
              </a:spcAft>
            </a:pPr>
            <a:r>
              <a:rPr sz="1350" b="1" i="0">
                <a:solidFill>
                  <a:srgbClr val="556472"/>
                </a:solidFill>
                <a:latin typeface="Calibri"/>
              </a:rPr>
              <a:t>      –  </a:t>
            </a:r>
            <a:r>
              <a:rPr sz="1350" b="1" i="0">
                <a:solidFill>
                  <a:srgbClr val="0B2545"/>
                </a:solidFill>
                <a:latin typeface="Calibri"/>
              </a:rPr>
              <a:t>Any revision to the Offsite Dose Calculation Manual during the year (or a statement that none occurred).</a:t>
            </a:r>
          </a:p>
          <a:p>
            <a:pPr>
              <a:spcAft>
                <a:spcPts val="900"/>
              </a:spcAft>
            </a:pPr>
            <a:r>
              <a:rPr sz="1350" b="1" i="0">
                <a:solidFill>
                  <a:srgbClr val="E8A33D"/>
                </a:solidFill>
                <a:latin typeface="Calibri"/>
              </a:rPr>
              <a:t>▪  </a:t>
            </a:r>
            <a:r>
              <a:rPr sz="1350" b="1" i="0">
                <a:solidFill>
                  <a:srgbClr val="0B2545"/>
                </a:solidFill>
                <a:latin typeface="Calibri"/>
              </a:rPr>
              <a:t>Process Control Program (PCP)</a:t>
            </a:r>
          </a:p>
          <a:p>
            <a:pPr>
              <a:spcAft>
                <a:spcPts val="900"/>
              </a:spcAft>
            </a:pPr>
            <a:r>
              <a:rPr sz="1350" b="1" i="0">
                <a:solidFill>
                  <a:srgbClr val="556472"/>
                </a:solidFill>
                <a:latin typeface="Calibri"/>
              </a:rPr>
              <a:t>      –  </a:t>
            </a:r>
            <a:r>
              <a:rPr sz="1350" b="1" i="0">
                <a:solidFill>
                  <a:srgbClr val="0B2545"/>
                </a:solidFill>
                <a:latin typeface="Calibri"/>
              </a:rPr>
              <a:t>Changes to the sampling/analysis quality-assurance program that underpins the data.</a:t>
            </a:r>
          </a:p>
          <a:p>
            <a:pPr>
              <a:spcAft>
                <a:spcPts val="900"/>
              </a:spcAft>
            </a:pPr>
            <a:r>
              <a:rPr sz="1350" b="1" i="0">
                <a:solidFill>
                  <a:srgbClr val="E8A33D"/>
                </a:solidFill>
                <a:latin typeface="Calibri"/>
              </a:rPr>
              <a:t>▪  </a:t>
            </a:r>
            <a:r>
              <a:rPr sz="1350" b="1" i="0">
                <a:solidFill>
                  <a:srgbClr val="0B2545"/>
                </a:solidFill>
                <a:latin typeface="Calibri"/>
              </a:rPr>
              <a:t>Effluent monitor inoperability</a:t>
            </a:r>
          </a:p>
          <a:p>
            <a:pPr>
              <a:spcAft>
                <a:spcPts val="900"/>
              </a:spcAft>
            </a:pPr>
            <a:r>
              <a:rPr sz="1350" b="1" i="0">
                <a:solidFill>
                  <a:srgbClr val="556472"/>
                </a:solidFill>
                <a:latin typeface="Calibri"/>
              </a:rPr>
              <a:t>      –  </a:t>
            </a:r>
            <a:r>
              <a:rPr sz="1350" b="1" i="0">
                <a:solidFill>
                  <a:srgbClr val="0B2545"/>
                </a:solidFill>
                <a:latin typeface="Calibri"/>
              </a:rPr>
              <a:t>Process radiation monitors out of service more than 30 days must be disclosed.</a:t>
            </a:r>
          </a:p>
          <a:p>
            <a:pPr>
              <a:spcAft>
                <a:spcPts val="900"/>
              </a:spcAft>
            </a:pPr>
            <a:r>
              <a:rPr sz="1350" b="1" i="0">
                <a:solidFill>
                  <a:srgbClr val="E8A33D"/>
                </a:solidFill>
                <a:latin typeface="Calibri"/>
              </a:rPr>
              <a:t>▪  </a:t>
            </a:r>
            <a:r>
              <a:rPr sz="1350" b="1" i="0">
                <a:solidFill>
                  <a:srgbClr val="0B2545"/>
                </a:solidFill>
                <a:latin typeface="Calibri"/>
              </a:rPr>
              <a:t>Errata / corrections</a:t>
            </a:r>
          </a:p>
          <a:p>
            <a:pPr>
              <a:spcAft>
                <a:spcPts val="900"/>
              </a:spcAft>
            </a:pPr>
            <a:r>
              <a:rPr sz="1350" b="1" i="0">
                <a:solidFill>
                  <a:srgbClr val="556472"/>
                </a:solidFill>
                <a:latin typeface="Calibri"/>
              </a:rPr>
              <a:t>      –  </a:t>
            </a:r>
            <a:r>
              <a:rPr sz="1350" b="1" i="0">
                <a:solidFill>
                  <a:srgbClr val="0B2545"/>
                </a:solidFill>
                <a:latin typeface="Calibri"/>
              </a:rPr>
              <a:t>Corrections to prior-year ARERRs are logged, preserving a continuous audit trail across report cycles.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TWO REPORTS, ONE ASSURANCE</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The ARERR and Its Sister Report, the AREOR</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8</a:t>
            </a:r>
          </a:p>
        </p:txBody>
      </p:sp>
      <p:graphicFrame>
        <p:nvGraphicFramePr>
          <p:cNvPr id="9" name="Table 8"/>
          <p:cNvGraphicFramePr>
            <a:graphicFrameLocks noGrp="1"/>
          </p:cNvGraphicFramePr>
          <p:nvPr/>
        </p:nvGraphicFramePr>
        <p:xfrm>
          <a:off x="502920" y="1280160"/>
          <a:ext cx="11201400" cy="2944368"/>
        </p:xfrm>
        <a:graphic>
          <a:graphicData uri="http://schemas.openxmlformats.org/drawingml/2006/table">
            <a:tbl>
              <a:tblPr firstRow="1" bandRow="1">
                <a:tableStyleId>{5C22544A-7EE6-4342-B048-85BDC9FD1C3A}</a:tableStyleId>
              </a:tblPr>
              <a:tblGrid>
                <a:gridCol w="1965960"/>
                <a:gridCol w="4617720"/>
                <a:gridCol w="4617720"/>
              </a:tblGrid>
              <a:tr h="384048">
                <a:tc>
                  <a:txBody>
                    <a:bodyPr/>
                    <a:lstStyle/>
                    <a:p>
                      <a:r>
                        <a:rPr sz="1200" b="1" i="0">
                          <a:solidFill>
                            <a:srgbClr val="FFFFFF"/>
                          </a:solidFill>
                          <a:latin typeface="Calibri"/>
                        </a:rPr>
                        <a:t/>
                      </a:r>
                    </a:p>
                  </a:txBody>
                  <a:tcPr marL="91440" marT="27432" marB="27432" anchor="ctr">
                    <a:solidFill>
                      <a:srgbClr val="0B2545"/>
                    </a:solidFill>
                  </a:tcPr>
                </a:tc>
                <a:tc>
                  <a:txBody>
                    <a:bodyPr/>
                    <a:lstStyle/>
                    <a:p>
                      <a:r>
                        <a:rPr sz="1200" b="1" i="0">
                          <a:solidFill>
                            <a:srgbClr val="FFFFFF"/>
                          </a:solidFill>
                          <a:latin typeface="Calibri"/>
                        </a:rPr>
                        <a:t>ARERR</a:t>
                      </a:r>
                    </a:p>
                  </a:txBody>
                  <a:tcPr marL="91440" marT="27432" marB="27432" anchor="ctr">
                    <a:solidFill>
                      <a:srgbClr val="0B2545"/>
                    </a:solidFill>
                  </a:tcPr>
                </a:tc>
                <a:tc>
                  <a:txBody>
                    <a:bodyPr/>
                    <a:lstStyle/>
                    <a:p>
                      <a:r>
                        <a:rPr sz="1200" b="1" i="0">
                          <a:solidFill>
                            <a:srgbClr val="FFFFFF"/>
                          </a:solidFill>
                          <a:latin typeface="Calibri"/>
                        </a:rPr>
                        <a:t>AREOR</a:t>
                      </a:r>
                    </a:p>
                  </a:txBody>
                  <a:tcPr marL="91440" marT="27432" marB="27432" anchor="ctr">
                    <a:solidFill>
                      <a:srgbClr val="0B2545"/>
                    </a:solidFill>
                  </a:tcPr>
                </a:tc>
              </a:tr>
              <a:tr h="512064">
                <a:tc>
                  <a:txBody>
                    <a:bodyPr/>
                    <a:lstStyle/>
                    <a:p>
                      <a:r>
                        <a:rPr sz="1200" b="1" i="0">
                          <a:solidFill>
                            <a:srgbClr val="0B2545"/>
                          </a:solidFill>
                          <a:latin typeface="Calibri"/>
                        </a:rPr>
                        <a:t>Full name</a:t>
                      </a:r>
                    </a:p>
                  </a:txBody>
                  <a:tcPr marL="91440" marT="27432" marB="27432" anchor="ctr">
                    <a:solidFill>
                      <a:srgbClr val="F1F5FA"/>
                    </a:solidFill>
                  </a:tcPr>
                </a:tc>
                <a:tc>
                  <a:txBody>
                    <a:bodyPr/>
                    <a:lstStyle/>
                    <a:p>
                      <a:r>
                        <a:rPr sz="1200" b="0" i="0">
                          <a:solidFill>
                            <a:srgbClr val="333E4A"/>
                          </a:solidFill>
                          <a:latin typeface="Calibri"/>
                        </a:rPr>
                        <a:t>Annual Radioactive Effluent Release Report</a:t>
                      </a:r>
                    </a:p>
                  </a:txBody>
                  <a:tcPr marL="91440" marT="27432" marB="27432" anchor="ctr">
                    <a:solidFill>
                      <a:srgbClr val="F1F5FA"/>
                    </a:solidFill>
                  </a:tcPr>
                </a:tc>
                <a:tc>
                  <a:txBody>
                    <a:bodyPr/>
                    <a:lstStyle/>
                    <a:p>
                      <a:r>
                        <a:rPr sz="1200" b="0" i="0">
                          <a:solidFill>
                            <a:srgbClr val="333E4A"/>
                          </a:solidFill>
                          <a:latin typeface="Calibri"/>
                        </a:rPr>
                        <a:t>Annual Radiological Environmental Operating Report</a:t>
                      </a:r>
                    </a:p>
                  </a:txBody>
                  <a:tcPr marL="91440" marT="27432" marB="27432" anchor="ctr">
                    <a:solidFill>
                      <a:srgbClr val="F1F5FA"/>
                    </a:solidFill>
                  </a:tcPr>
                </a:tc>
              </a:tr>
              <a:tr h="512064">
                <a:tc>
                  <a:txBody>
                    <a:bodyPr/>
                    <a:lstStyle/>
                    <a:p>
                      <a:r>
                        <a:rPr sz="1200" b="1" i="0">
                          <a:solidFill>
                            <a:srgbClr val="0B2545"/>
                          </a:solidFill>
                          <a:latin typeface="Calibri"/>
                        </a:rPr>
                        <a:t>What it measures</a:t>
                      </a:r>
                    </a:p>
                  </a:txBody>
                  <a:tcPr marL="91440" marT="27432" marB="27432" anchor="ctr">
                    <a:solidFill>
                      <a:srgbClr val="FFFFFF"/>
                    </a:solidFill>
                  </a:tcPr>
                </a:tc>
                <a:tc>
                  <a:txBody>
                    <a:bodyPr/>
                    <a:lstStyle/>
                    <a:p>
                      <a:r>
                        <a:rPr sz="1200" b="0" i="0">
                          <a:solidFill>
                            <a:srgbClr val="333E4A"/>
                          </a:solidFill>
                          <a:latin typeface="Calibri"/>
                        </a:rPr>
                        <a:t>What the plant releases — the source term</a:t>
                      </a:r>
                    </a:p>
                  </a:txBody>
                  <a:tcPr marL="91440" marT="27432" marB="27432" anchor="ctr">
                    <a:solidFill>
                      <a:srgbClr val="FFFFFF"/>
                    </a:solidFill>
                  </a:tcPr>
                </a:tc>
                <a:tc>
                  <a:txBody>
                    <a:bodyPr/>
                    <a:lstStyle/>
                    <a:p>
                      <a:r>
                        <a:rPr sz="1200" b="0" i="0">
                          <a:solidFill>
                            <a:srgbClr val="333E4A"/>
                          </a:solidFill>
                          <a:latin typeface="Calibri"/>
                        </a:rPr>
                        <a:t>What is measured in the environment around the plant</a:t>
                      </a:r>
                    </a:p>
                  </a:txBody>
                  <a:tcPr marL="91440" marT="27432" marB="27432" anchor="ctr">
                    <a:solidFill>
                      <a:srgbClr val="FFFFFF"/>
                    </a:solidFill>
                  </a:tcPr>
                </a:tc>
              </a:tr>
              <a:tr h="512064">
                <a:tc>
                  <a:txBody>
                    <a:bodyPr/>
                    <a:lstStyle/>
                    <a:p>
                      <a:r>
                        <a:rPr sz="1200" b="1" i="0">
                          <a:solidFill>
                            <a:srgbClr val="0B2545"/>
                          </a:solidFill>
                          <a:latin typeface="Calibri"/>
                        </a:rPr>
                        <a:t>Media covered</a:t>
                      </a:r>
                    </a:p>
                  </a:txBody>
                  <a:tcPr marL="91440" marT="27432" marB="27432" anchor="ctr">
                    <a:solidFill>
                      <a:srgbClr val="F1F5FA"/>
                    </a:solidFill>
                  </a:tcPr>
                </a:tc>
                <a:tc>
                  <a:txBody>
                    <a:bodyPr/>
                    <a:lstStyle/>
                    <a:p>
                      <a:r>
                        <a:rPr sz="1200" b="0" i="0">
                          <a:solidFill>
                            <a:srgbClr val="333E4A"/>
                          </a:solidFill>
                          <a:latin typeface="Calibri"/>
                        </a:rPr>
                        <a:t>Gaseous &amp; liquid effluents; solid waste shipped offsite</a:t>
                      </a:r>
                    </a:p>
                  </a:txBody>
                  <a:tcPr marL="91440" marT="27432" marB="27432" anchor="ctr">
                    <a:solidFill>
                      <a:srgbClr val="F1F5FA"/>
                    </a:solidFill>
                  </a:tcPr>
                </a:tc>
                <a:tc>
                  <a:txBody>
                    <a:bodyPr/>
                    <a:lstStyle/>
                    <a:p>
                      <a:r>
                        <a:rPr sz="1200" b="0" i="0">
                          <a:solidFill>
                            <a:srgbClr val="333E4A"/>
                          </a:solidFill>
                          <a:latin typeface="Calibri"/>
                        </a:rPr>
                        <a:t>Air, water, vegetation, milk, fish, sediment; direct radiation (TLDs)</a:t>
                      </a:r>
                    </a:p>
                  </a:txBody>
                  <a:tcPr marL="91440" marT="27432" marB="27432" anchor="ctr">
                    <a:solidFill>
                      <a:srgbClr val="F1F5FA"/>
                    </a:solidFill>
                  </a:tcPr>
                </a:tc>
              </a:tr>
              <a:tr h="512064">
                <a:tc>
                  <a:txBody>
                    <a:bodyPr/>
                    <a:lstStyle/>
                    <a:p>
                      <a:r>
                        <a:rPr sz="1200" b="1" i="0">
                          <a:solidFill>
                            <a:srgbClr val="0B2545"/>
                          </a:solidFill>
                          <a:latin typeface="Calibri"/>
                        </a:rPr>
                        <a:t>Core question</a:t>
                      </a:r>
                    </a:p>
                  </a:txBody>
                  <a:tcPr marL="91440" marT="27432" marB="27432" anchor="ctr">
                    <a:solidFill>
                      <a:srgbClr val="FFFFFF"/>
                    </a:solidFill>
                  </a:tcPr>
                </a:tc>
                <a:tc>
                  <a:txBody>
                    <a:bodyPr/>
                    <a:lstStyle/>
                    <a:p>
                      <a:r>
                        <a:rPr sz="1200" b="0" i="0">
                          <a:solidFill>
                            <a:srgbClr val="333E4A"/>
                          </a:solidFill>
                          <a:latin typeface="Calibri"/>
                        </a:rPr>
                        <a:t>How much was released, and what dose did the public get?</a:t>
                      </a:r>
                    </a:p>
                  </a:txBody>
                  <a:tcPr marL="91440" marT="27432" marB="27432" anchor="ctr">
                    <a:solidFill>
                      <a:srgbClr val="FFFFFF"/>
                    </a:solidFill>
                  </a:tcPr>
                </a:tc>
                <a:tc>
                  <a:txBody>
                    <a:bodyPr/>
                    <a:lstStyle/>
                    <a:p>
                      <a:r>
                        <a:rPr sz="1200" b="0" i="0">
                          <a:solidFill>
                            <a:srgbClr val="333E4A"/>
                          </a:solidFill>
                          <a:latin typeface="Calibri"/>
                        </a:rPr>
                        <a:t>Does the environment show what the release model predicted?</a:t>
                      </a:r>
                    </a:p>
                  </a:txBody>
                  <a:tcPr marL="91440" marT="27432" marB="27432" anchor="ctr">
                    <a:solidFill>
                      <a:srgbClr val="FFFFFF"/>
                    </a:solidFill>
                  </a:tcPr>
                </a:tc>
              </a:tr>
              <a:tr h="512064">
                <a:tc>
                  <a:txBody>
                    <a:bodyPr/>
                    <a:lstStyle/>
                    <a:p>
                      <a:r>
                        <a:rPr sz="1200" b="1" i="0">
                          <a:solidFill>
                            <a:srgbClr val="0B2545"/>
                          </a:solidFill>
                          <a:latin typeface="Calibri"/>
                        </a:rPr>
                        <a:t>Primary guidance</a:t>
                      </a:r>
                    </a:p>
                  </a:txBody>
                  <a:tcPr marL="91440" marT="27432" marB="27432" anchor="ctr">
                    <a:solidFill>
                      <a:srgbClr val="F1F5FA"/>
                    </a:solidFill>
                  </a:tcPr>
                </a:tc>
                <a:tc>
                  <a:txBody>
                    <a:bodyPr/>
                    <a:lstStyle/>
                    <a:p>
                      <a:r>
                        <a:rPr sz="1200" b="0" i="0">
                          <a:solidFill>
                            <a:srgbClr val="333E4A"/>
                          </a:solidFill>
                          <a:latin typeface="Calibri"/>
                        </a:rPr>
                        <a:t>Regulatory Guide 1.21, Rev. 2</a:t>
                      </a:r>
                    </a:p>
                  </a:txBody>
                  <a:tcPr marL="91440" marT="27432" marB="27432" anchor="ctr">
                    <a:solidFill>
                      <a:srgbClr val="F1F5FA"/>
                    </a:solidFill>
                  </a:tcPr>
                </a:tc>
                <a:tc>
                  <a:txBody>
                    <a:bodyPr/>
                    <a:lstStyle/>
                    <a:p>
                      <a:r>
                        <a:rPr sz="1200" b="0" i="0">
                          <a:solidFill>
                            <a:srgbClr val="333E4A"/>
                          </a:solidFill>
                          <a:latin typeface="Calibri"/>
                        </a:rPr>
                        <a:t>Licensee REMP plans / RG 4.1-series guidance</a:t>
                      </a:r>
                    </a:p>
                  </a:txBody>
                  <a:tcPr marL="91440" marT="27432" marB="27432" anchor="ctr">
                    <a:solidFill>
                      <a:srgbClr val="F1F5FA"/>
                    </a:solidFill>
                  </a:tcPr>
                </a:tc>
              </a:tr>
            </a:tbl>
          </a:graphicData>
        </a:graphic>
      </p:graphicFrame>
      <p:sp>
        <p:nvSpPr>
          <p:cNvPr id="10" name="Rounded Rectangle 9"/>
          <p:cNvSpPr/>
          <p:nvPr/>
        </p:nvSpPr>
        <p:spPr>
          <a:xfrm>
            <a:off x="502920" y="4800600"/>
            <a:ext cx="11201400" cy="1051560"/>
          </a:xfrm>
          <a:prstGeom prst="roundRect">
            <a:avLst>
              <a:gd name="adj" fmla="val 12000"/>
            </a:avLst>
          </a:prstGeom>
          <a:solidFill>
            <a:srgbClr val="1331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400" b="1" i="0">
                <a:solidFill>
                  <a:srgbClr val="E8A33D"/>
                </a:solidFill>
                <a:latin typeface="Calibri"/>
              </a:rPr>
              <a:t>Together they close the loop: </a:t>
            </a:r>
          </a:p>
          <a:p>
            <a:r>
              <a:rPr sz="1400" b="0" i="0">
                <a:solidFill>
                  <a:srgbClr val="FFFFFF"/>
                </a:solidFill>
                <a:latin typeface="Calibri"/>
              </a:rPr>
              <a:t>the AREOR validates that the effluent program behind the ARERR is accurate — measured environmental levels should match the doses predicted from reported releases. Both are required annual filings for every commercial nuclear plant.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32688"/>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932688"/>
            <a:ext cx="1554480" cy="502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18872"/>
            <a:ext cx="10515600" cy="274320"/>
          </a:xfrm>
          <a:prstGeom prst="rect">
            <a:avLst/>
          </a:prstGeom>
          <a:noFill/>
        </p:spPr>
        <p:txBody>
          <a:bodyPr wrap="square" anchor="t" lIns="0" rIns="0" tIns="0" bIns="0">
            <a:spAutoFit/>
          </a:bodyPr>
          <a:lstStyle/>
          <a:p>
            <a:r>
              <a:rPr sz="1100" b="1" i="0">
                <a:solidFill>
                  <a:srgbClr val="E8A33D"/>
                </a:solidFill>
                <a:latin typeface="Calibri"/>
              </a:rPr>
              <a:t>LIFECYCLE  ·  EXPERT READING</a:t>
            </a:r>
          </a:p>
        </p:txBody>
      </p:sp>
      <p:sp>
        <p:nvSpPr>
          <p:cNvPr id="5" name="TextBox 4"/>
          <p:cNvSpPr txBox="1"/>
          <p:nvPr/>
        </p:nvSpPr>
        <p:spPr>
          <a:xfrm>
            <a:off x="502920" y="347472"/>
            <a:ext cx="11155680" cy="566928"/>
          </a:xfrm>
          <a:prstGeom prst="rect">
            <a:avLst/>
          </a:prstGeom>
          <a:noFill/>
        </p:spPr>
        <p:txBody>
          <a:bodyPr wrap="square" anchor="ctr" lIns="0" rIns="0" tIns="0" bIns="0">
            <a:spAutoFit/>
          </a:bodyPr>
          <a:lstStyle/>
          <a:p>
            <a:r>
              <a:rPr sz="2500" b="1" i="0">
                <a:solidFill>
                  <a:srgbClr val="FFFFFF"/>
                </a:solidFill>
                <a:latin typeface="Calibri"/>
              </a:rPr>
              <a:t>Data Flow &amp; Key Takeaways</a:t>
            </a:r>
          </a:p>
        </p:txBody>
      </p:sp>
      <p:sp>
        <p:nvSpPr>
          <p:cNvPr id="6" name="Rectangle 5"/>
          <p:cNvSpPr/>
          <p:nvPr/>
        </p:nvSpPr>
        <p:spPr>
          <a:xfrm>
            <a:off x="502920" y="6455664"/>
            <a:ext cx="11183112" cy="11430"/>
          </a:xfrm>
          <a:prstGeom prst="rect">
            <a:avLst/>
          </a:prstGeom>
          <a:solidFill>
            <a:srgbClr val="C9D4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10528"/>
            <a:ext cx="8686800" cy="274320"/>
          </a:xfrm>
          <a:prstGeom prst="rect">
            <a:avLst/>
          </a:prstGeom>
          <a:noFill/>
        </p:spPr>
        <p:txBody>
          <a:bodyPr wrap="square" anchor="t" lIns="0" rIns="0" tIns="0" bIns="0">
            <a:spAutoFit/>
          </a:bodyPr>
          <a:lstStyle/>
          <a:p>
            <a:r>
              <a:rPr sz="900" b="0" i="0">
                <a:solidFill>
                  <a:srgbClr val="556472"/>
                </a:solidFill>
                <a:latin typeface="Calibri"/>
              </a:rPr>
              <a:t>NRC ARERR — Expert Briefing  |  Sources: 10 CFR 50.36a &amp; App. I · 40 CFR 190 · RG 1.21 Rev. 2 · NRC ADAMS</a:t>
            </a:r>
          </a:p>
        </p:txBody>
      </p:sp>
      <p:sp>
        <p:nvSpPr>
          <p:cNvPr id="8" name="TextBox 7"/>
          <p:cNvSpPr txBox="1"/>
          <p:nvPr/>
        </p:nvSpPr>
        <p:spPr>
          <a:xfrm>
            <a:off x="11292840" y="6510528"/>
            <a:ext cx="411480" cy="274320"/>
          </a:xfrm>
          <a:prstGeom prst="rect">
            <a:avLst/>
          </a:prstGeom>
          <a:noFill/>
        </p:spPr>
        <p:txBody>
          <a:bodyPr wrap="square" anchor="t" lIns="0" rIns="0" tIns="0" bIns="0">
            <a:spAutoFit/>
          </a:bodyPr>
          <a:lstStyle/>
          <a:p>
            <a:pPr algn="r"/>
            <a:r>
              <a:rPr sz="1000" b="1" i="0">
                <a:solidFill>
                  <a:srgbClr val="556472"/>
                </a:solidFill>
                <a:latin typeface="Calibri"/>
              </a:rPr>
              <a:t>9</a:t>
            </a:r>
          </a:p>
        </p:txBody>
      </p:sp>
      <p:sp>
        <p:nvSpPr>
          <p:cNvPr id="9" name="Chevron 8"/>
          <p:cNvSpPr/>
          <p:nvPr/>
        </p:nvSpPr>
        <p:spPr>
          <a:xfrm>
            <a:off x="502920" y="1280160"/>
            <a:ext cx="2697480" cy="960120"/>
          </a:xfrm>
          <a:prstGeom prst="chevron">
            <a:avLst>
              <a:gd name="adj" fmla="val 55000"/>
            </a:avLst>
          </a:prstGeom>
          <a:solidFill>
            <a:srgbClr val="1331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92608"/>
          <a:lstStyle/>
          <a:p>
            <a:pPr algn="ctr"/>
            <a:r>
              <a:rPr sz="1050" b="1" i="0">
                <a:solidFill>
                  <a:srgbClr val="FFFFFF"/>
                </a:solidFill>
                <a:latin typeface="Calibri"/>
              </a:rPr>
              <a:t>Plant radiochemistry dept compiles data (per ODCM &amp; PCP)</a:t>
            </a:r>
          </a:p>
        </p:txBody>
      </p:sp>
      <p:sp>
        <p:nvSpPr>
          <p:cNvPr id="10" name="Chevron 9"/>
          <p:cNvSpPr/>
          <p:nvPr/>
        </p:nvSpPr>
        <p:spPr>
          <a:xfrm>
            <a:off x="3346704" y="1280160"/>
            <a:ext cx="2697480" cy="960120"/>
          </a:xfrm>
          <a:prstGeom prst="chevron">
            <a:avLst>
              <a:gd name="adj" fmla="val 55000"/>
            </a:avLst>
          </a:prstGeom>
          <a:solidFill>
            <a:srgbClr val="2E4A6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92608"/>
          <a:lstStyle/>
          <a:p>
            <a:pPr algn="ctr"/>
            <a:r>
              <a:rPr sz="1050" b="1" i="0">
                <a:solidFill>
                  <a:srgbClr val="FFFFFF"/>
                </a:solidFill>
                <a:latin typeface="Calibri"/>
              </a:rPr>
              <a:t>Transmitted to NRC Document Control Desk (10 CFR 50.4)</a:t>
            </a:r>
          </a:p>
        </p:txBody>
      </p:sp>
      <p:sp>
        <p:nvSpPr>
          <p:cNvPr id="11" name="Chevron 10"/>
          <p:cNvSpPr/>
          <p:nvPr/>
        </p:nvSpPr>
        <p:spPr>
          <a:xfrm>
            <a:off x="6190488" y="1280160"/>
            <a:ext cx="2697480" cy="960120"/>
          </a:xfrm>
          <a:prstGeom prst="chevron">
            <a:avLst>
              <a:gd name="adj" fmla="val 55000"/>
            </a:avLst>
          </a:prstGeom>
          <a:solidFill>
            <a:srgbClr val="1331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92608"/>
          <a:lstStyle/>
          <a:p>
            <a:pPr algn="ctr"/>
            <a:r>
              <a:rPr sz="1050" b="1" i="0">
                <a:solidFill>
                  <a:srgbClr val="FFFFFF"/>
                </a:solidFill>
                <a:latin typeface="Calibri"/>
              </a:rPr>
              <a:t>Docketed in ADAMS — public, with ML accession number</a:t>
            </a:r>
          </a:p>
        </p:txBody>
      </p:sp>
      <p:sp>
        <p:nvSpPr>
          <p:cNvPr id="12" name="Chevron 11"/>
          <p:cNvSpPr/>
          <p:nvPr/>
        </p:nvSpPr>
        <p:spPr>
          <a:xfrm>
            <a:off x="9034272" y="1280160"/>
            <a:ext cx="2697480" cy="960120"/>
          </a:xfrm>
          <a:prstGeom prst="chevron">
            <a:avLst>
              <a:gd name="adj" fmla="val 55000"/>
            </a:avLst>
          </a:prstGeom>
          <a:solidFill>
            <a:srgbClr val="2E4A6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92608"/>
          <a:lstStyle/>
          <a:p>
            <a:pPr algn="ctr"/>
            <a:r>
              <a:rPr sz="1050" b="1" i="0">
                <a:solidFill>
                  <a:srgbClr val="FFFFFF"/>
                </a:solidFill>
                <a:latin typeface="Calibri"/>
              </a:rPr>
              <a:t>NRC annual industry summary · regulators · researchers · public</a:t>
            </a:r>
          </a:p>
        </p:txBody>
      </p:sp>
      <p:sp>
        <p:nvSpPr>
          <p:cNvPr id="13" name="TextBox 12"/>
          <p:cNvSpPr txBox="1"/>
          <p:nvPr/>
        </p:nvSpPr>
        <p:spPr>
          <a:xfrm>
            <a:off x="502920" y="2606040"/>
            <a:ext cx="11201400" cy="3657600"/>
          </a:xfrm>
          <a:prstGeom prst="rect">
            <a:avLst/>
          </a:prstGeom>
          <a:noFill/>
        </p:spPr>
        <p:txBody>
          <a:bodyPr wrap="square" anchor="t" lIns="0" rIns="0" tIns="0" bIns="0">
            <a:spAutoFit/>
          </a:bodyPr>
          <a:lstStyle/>
          <a:p>
            <a:pPr>
              <a:spcAft>
                <a:spcPts val="1000"/>
              </a:spcAft>
            </a:pPr>
            <a:r>
              <a:rPr sz="1350" b="1" i="0">
                <a:solidFill>
                  <a:srgbClr val="E8A33D"/>
                </a:solidFill>
                <a:latin typeface="Calibri"/>
              </a:rPr>
              <a:t>▪  </a:t>
            </a:r>
            <a:r>
              <a:rPr sz="1350" b="1" i="0">
                <a:solidFill>
                  <a:srgbClr val="0B2545"/>
                </a:solidFill>
                <a:latin typeface="Calibri"/>
              </a:rPr>
              <a:t>Single accountability document.</a:t>
            </a:r>
            <a:r>
              <a:rPr sz="1350" b="0" i="0">
                <a:solidFill>
                  <a:srgbClr val="222A33"/>
                </a:solidFill>
                <a:latin typeface="Calibri"/>
              </a:rPr>
              <a:t> The ARERR is the document of record for routine radioactive releases from U.S. nuclear plants — compliance proof, ALARA demonstration, and public record in one filing.</a:t>
            </a:r>
          </a:p>
          <a:p>
            <a:pPr>
              <a:spcAft>
                <a:spcPts val="1000"/>
              </a:spcAft>
            </a:pPr>
            <a:r>
              <a:rPr sz="1350" b="1" i="0">
                <a:solidFill>
                  <a:srgbClr val="E8A33D"/>
                </a:solidFill>
                <a:latin typeface="Calibri"/>
              </a:rPr>
              <a:t>▪  </a:t>
            </a:r>
            <a:r>
              <a:rPr sz="1350" b="1" i="0">
                <a:solidFill>
                  <a:srgbClr val="0B2545"/>
                </a:solidFill>
                <a:latin typeface="Calibri"/>
              </a:rPr>
              <a:t>Lifecycle-wide scope.</a:t>
            </a:r>
            <a:r>
              <a:rPr sz="1350" b="0" i="0">
                <a:solidFill>
                  <a:srgbClr val="222A33"/>
                </a:solidFill>
                <a:latin typeface="Calibri"/>
              </a:rPr>
              <a:t> Operating plants file throughout their lives; decommissioning sites (e.g., Oyster Creek) continue filing, with ISFSI timing flexibilities handled by exemption (e.g., Big Rock Point, Feb 2026).</a:t>
            </a:r>
          </a:p>
          <a:p>
            <a:pPr>
              <a:spcAft>
                <a:spcPts val="1000"/>
              </a:spcAft>
            </a:pPr>
            <a:r>
              <a:rPr sz="1350" b="1" i="0">
                <a:solidFill>
                  <a:srgbClr val="E8A33D"/>
                </a:solidFill>
                <a:latin typeface="Calibri"/>
              </a:rPr>
              <a:t>▪  </a:t>
            </a:r>
            <a:r>
              <a:rPr sz="1350" b="1" i="0">
                <a:solidFill>
                  <a:srgbClr val="0B2545"/>
                </a:solidFill>
                <a:latin typeface="Calibri"/>
              </a:rPr>
              <a:t>Read it like an expert.</a:t>
            </a:r>
            <a:r>
              <a:rPr sz="1350" b="0" i="0">
                <a:solidFill>
                  <a:srgbClr val="222A33"/>
                </a:solidFill>
                <a:latin typeface="Calibri"/>
              </a:rPr>
              <a:t> Start with the Appendix I dose-summary tables and the 40 CFR 190 comparison, then check abnormal releases, met-data recovery, monitor inoperability, and errata.</a:t>
            </a:r>
          </a:p>
          <a:p>
            <a:pPr>
              <a:spcAft>
                <a:spcPts val="1000"/>
              </a:spcAft>
            </a:pPr>
            <a:r>
              <a:rPr sz="1350" b="1" i="0">
                <a:solidFill>
                  <a:srgbClr val="E8A33D"/>
                </a:solidFill>
                <a:latin typeface="Calibri"/>
              </a:rPr>
              <a:t>▪  </a:t>
            </a:r>
            <a:r>
              <a:rPr sz="1350" b="1" i="0">
                <a:solidFill>
                  <a:srgbClr val="0B2545"/>
                </a:solidFill>
                <a:latin typeface="Calibri"/>
              </a:rPr>
              <a:t>A performance benchmark.</a:t>
            </a:r>
            <a:r>
              <a:rPr sz="1350" b="0" i="0">
                <a:solidFill>
                  <a:srgbClr val="222A33"/>
                </a:solidFill>
                <a:latin typeface="Calibri"/>
              </a:rPr>
              <a:t> NRC's industry summaries show effluents on a steady downward trend — the report doubles as a decades-long dataset on plant operational performance.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